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handoutMasterIdLst>
    <p:handoutMasterId r:id="rId47"/>
  </p:handoutMasterIdLst>
  <p:sldIdLst>
    <p:sldId id="283" r:id="rId3"/>
    <p:sldId id="303" r:id="rId4"/>
    <p:sldId id="301" r:id="rId5"/>
    <p:sldId id="282" r:id="rId6"/>
    <p:sldId id="333" r:id="rId8"/>
    <p:sldId id="337" r:id="rId9"/>
    <p:sldId id="284" r:id="rId10"/>
    <p:sldId id="340" r:id="rId11"/>
    <p:sldId id="341" r:id="rId12"/>
    <p:sldId id="343" r:id="rId13"/>
    <p:sldId id="344" r:id="rId14"/>
    <p:sldId id="345" r:id="rId15"/>
    <p:sldId id="396" r:id="rId16"/>
    <p:sldId id="347" r:id="rId17"/>
    <p:sldId id="395" r:id="rId18"/>
    <p:sldId id="349" r:id="rId19"/>
    <p:sldId id="398" r:id="rId20"/>
    <p:sldId id="353" r:id="rId21"/>
    <p:sldId id="354" r:id="rId22"/>
    <p:sldId id="355" r:id="rId23"/>
    <p:sldId id="356" r:id="rId24"/>
    <p:sldId id="397" r:id="rId25"/>
    <p:sldId id="357" r:id="rId26"/>
    <p:sldId id="362" r:id="rId27"/>
    <p:sldId id="364" r:id="rId28"/>
    <p:sldId id="370" r:id="rId29"/>
    <p:sldId id="399" r:id="rId30"/>
    <p:sldId id="375" r:id="rId31"/>
    <p:sldId id="382" r:id="rId32"/>
    <p:sldId id="385" r:id="rId33"/>
    <p:sldId id="386" r:id="rId34"/>
    <p:sldId id="387" r:id="rId35"/>
    <p:sldId id="389" r:id="rId36"/>
    <p:sldId id="390" r:id="rId37"/>
    <p:sldId id="391" r:id="rId38"/>
    <p:sldId id="400" r:id="rId39"/>
    <p:sldId id="401" r:id="rId40"/>
    <p:sldId id="402" r:id="rId41"/>
    <p:sldId id="403" r:id="rId42"/>
    <p:sldId id="336" r:id="rId43"/>
    <p:sldId id="317" r:id="rId44"/>
    <p:sldId id="334" r:id="rId45"/>
    <p:sldId id="300" r:id="rId46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微软雅黑" panose="020B0503020204020204" pitchFamily="34" charset="-122"/>
      <p:regular r:id="rId55"/>
    </p:embeddedFont>
    <p:embeddedFont>
      <p:font typeface="Calibri" panose="020F0502020204030204"/>
      <p:regular r:id="rId56"/>
      <p:bold r:id="rId57"/>
      <p:italic r:id="rId58"/>
      <p:boldItalic r:id="rId59"/>
    </p:embeddedFont>
    <p:embeddedFont>
      <p:font typeface="楷体" panose="02010609060101010101" pitchFamily="49" charset="-122"/>
      <p:regular r:id="rId60"/>
    </p:embeddedFont>
    <p:embeddedFont>
      <p:font typeface="Aharoni" panose="02010803020104030203" pitchFamily="2" charset="-79"/>
      <p:bold r:id="rId61"/>
    </p:embeddedFont>
  </p:embeddedFontLst>
  <p:custDataLst>
    <p:tags r:id="rId62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20" userDrawn="1">
          <p15:clr>
            <a:srgbClr val="A4A3A4"/>
          </p15:clr>
        </p15:guide>
        <p15:guide id="4" pos="703" userDrawn="1">
          <p15:clr>
            <a:srgbClr val="A4A3A4"/>
          </p15:clr>
        </p15:guide>
        <p15:guide id="5" pos="49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2C03"/>
    <a:srgbClr val="A71F13"/>
    <a:srgbClr val="7F7F7F"/>
    <a:srgbClr val="FCF8D7"/>
    <a:srgbClr val="55296C"/>
    <a:srgbClr val="A4946C"/>
    <a:srgbClr val="007AB0"/>
    <a:srgbClr val="8EC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284" autoAdjust="0"/>
    <p:restoredTop sz="94660" autoAdjust="0"/>
  </p:normalViewPr>
  <p:slideViewPr>
    <p:cSldViewPr>
      <p:cViewPr>
        <p:scale>
          <a:sx n="100" d="100"/>
          <a:sy n="100" d="100"/>
        </p:scale>
        <p:origin x="-1110" y="-210"/>
      </p:cViewPr>
      <p:guideLst>
        <p:guide orient="horz" pos="1800"/>
        <p:guide pos="2880"/>
        <p:guide pos="5420"/>
        <p:guide pos="703"/>
        <p:guide pos="4921"/>
      </p:guideLst>
    </p:cSldViewPr>
  </p:slideViewPr>
  <p:outlineViewPr>
    <p:cViewPr>
      <p:scale>
        <a:sx n="33" d="100"/>
        <a:sy n="33" d="100"/>
      </p:scale>
      <p:origin x="0" y="236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-283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2" Type="http://schemas.openxmlformats.org/officeDocument/2006/relationships/tags" Target="tags/tag1.xml"/><Relationship Id="rId61" Type="http://schemas.openxmlformats.org/officeDocument/2006/relationships/font" Target="fonts/font11.fntdata"/><Relationship Id="rId60" Type="http://schemas.openxmlformats.org/officeDocument/2006/relationships/font" Target="fonts/font10.fntdata"/><Relationship Id="rId6" Type="http://schemas.openxmlformats.org/officeDocument/2006/relationships/slide" Target="slides/slide4.xml"/><Relationship Id="rId59" Type="http://schemas.openxmlformats.org/officeDocument/2006/relationships/font" Target="fonts/font9.fntdata"/><Relationship Id="rId58" Type="http://schemas.openxmlformats.org/officeDocument/2006/relationships/font" Target="fonts/font8.fntdata"/><Relationship Id="rId57" Type="http://schemas.openxmlformats.org/officeDocument/2006/relationships/font" Target="fonts/font7.fntdata"/><Relationship Id="rId56" Type="http://schemas.openxmlformats.org/officeDocument/2006/relationships/font" Target="fonts/font6.fntdata"/><Relationship Id="rId55" Type="http://schemas.openxmlformats.org/officeDocument/2006/relationships/font" Target="fonts/font5.fntdata"/><Relationship Id="rId54" Type="http://schemas.openxmlformats.org/officeDocument/2006/relationships/font" Target="fonts/font4.fntdata"/><Relationship Id="rId53" Type="http://schemas.openxmlformats.org/officeDocument/2006/relationships/font" Target="fonts/font3.fntdata"/><Relationship Id="rId52" Type="http://schemas.openxmlformats.org/officeDocument/2006/relationships/font" Target="fonts/font2.fntdata"/><Relationship Id="rId51" Type="http://schemas.openxmlformats.org/officeDocument/2006/relationships/font" Target="fonts/font1.fntdata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F1AEB4A-AEFC-41D2-9326-42F64AC9740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fld id="{5AC3056E-C548-4068-928A-E6F6A380719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5B0A336-2B33-48EA-BBFD-D03F0799B66A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fld id="{4DE4397E-E099-4D08-AB54-47C878E61BCC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7838D9B0-4877-40ED-943E-F14120F97AA2}" type="slidenum">
              <a:rPr lang="zh-CN" altLang="en-US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7838D9B0-4877-40ED-943E-F14120F97AA2}" type="slidenum">
              <a:rPr lang="zh-CN" altLang="en-US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2" y="1775357"/>
            <a:ext cx="7772401" cy="1225021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1" y="3238501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5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21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7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44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0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16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02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88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7F6E8AF-E24F-4BCB-9F6F-28DBDC224385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75463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0BEF2BCA-25E3-42DF-AD48-67CB3D87AD80}" type="slidenum">
              <a:rPr lang="zh-CN" altLang="en-US"/>
            </a:fld>
            <a:endParaRPr lang="zh-CN" altLang="en-US"/>
          </a:p>
        </p:txBody>
      </p:sp>
      <p:pic>
        <p:nvPicPr>
          <p:cNvPr id="7" name="图片 6" descr="2116136385270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2" y="4857764"/>
            <a:ext cx="714380" cy="7858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2" y="1333500"/>
            <a:ext cx="8229600" cy="37716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750D93-1766-4370-966D-42509502E76E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D68655C1-D9CB-4A84-8783-39BDF89DF8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1" y="330730"/>
            <a:ext cx="1543051" cy="704320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4" y="330730"/>
            <a:ext cx="4476751" cy="704320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0047CA7-7FDE-459A-BC89-16AA41F170DC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233988"/>
            <a:ext cx="2133600" cy="303212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79056B72-6B1C-4CA2-A824-4AB8DAE53A9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6D41E9D-107F-4896-A5B6-E5221CD61C6A}" type="slidenum">
              <a:rPr lang="en-US" altLang="zh-CN"/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116136385270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2" y="4857764"/>
            <a:ext cx="714380" cy="7858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5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3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5" y="2422261"/>
            <a:ext cx="7772401" cy="12501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8577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7218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5796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443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301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1655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4023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88810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40CDE6A-8D12-446C-BA96-4B51A018CDE1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9FB6924-0012-4A79-A1AF-27C8FD03916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1" y="1926169"/>
            <a:ext cx="3009900" cy="544777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505201" y="1926169"/>
            <a:ext cx="3009900" cy="5447771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6714D6E-76D1-4BAB-BE98-05B92F0B7748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D3BF5422-673C-4730-9846-C0A14143012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3" y="1279261"/>
            <a:ext cx="4040188" cy="53313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00" b="1"/>
            </a:lvl1pPr>
            <a:lvl2pPr marL="485775" indent="0">
              <a:buNone/>
              <a:defRPr sz="2100" b="1"/>
            </a:lvl2pPr>
            <a:lvl3pPr marL="972185" indent="0">
              <a:buNone/>
              <a:defRPr sz="1900" b="1"/>
            </a:lvl3pPr>
            <a:lvl4pPr marL="1457960" indent="0">
              <a:buNone/>
              <a:defRPr sz="1700" b="1"/>
            </a:lvl4pPr>
            <a:lvl5pPr marL="1944370" indent="0">
              <a:buNone/>
              <a:defRPr sz="1700" b="1"/>
            </a:lvl5pPr>
            <a:lvl6pPr marL="2430145" indent="0">
              <a:buNone/>
              <a:defRPr sz="1700" b="1"/>
            </a:lvl6pPr>
            <a:lvl7pPr marL="2916555" indent="0">
              <a:buNone/>
              <a:defRPr sz="1700" b="1"/>
            </a:lvl7pPr>
            <a:lvl8pPr marL="3402330" indent="0">
              <a:buNone/>
              <a:defRPr sz="1700" b="1"/>
            </a:lvl8pPr>
            <a:lvl9pPr marL="3888105" indent="0">
              <a:buNone/>
              <a:defRPr sz="17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3" y="1812397"/>
            <a:ext cx="4040188" cy="3292741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279261"/>
            <a:ext cx="4041775" cy="53313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00" b="1"/>
            </a:lvl1pPr>
            <a:lvl2pPr marL="485775" indent="0">
              <a:buNone/>
              <a:defRPr sz="2100" b="1"/>
            </a:lvl2pPr>
            <a:lvl3pPr marL="972185" indent="0">
              <a:buNone/>
              <a:defRPr sz="1900" b="1"/>
            </a:lvl3pPr>
            <a:lvl4pPr marL="1457960" indent="0">
              <a:buNone/>
              <a:defRPr sz="1700" b="1"/>
            </a:lvl4pPr>
            <a:lvl5pPr marL="1944370" indent="0">
              <a:buNone/>
              <a:defRPr sz="1700" b="1"/>
            </a:lvl5pPr>
            <a:lvl6pPr marL="2430145" indent="0">
              <a:buNone/>
              <a:defRPr sz="1700" b="1"/>
            </a:lvl6pPr>
            <a:lvl7pPr marL="2916555" indent="0">
              <a:buNone/>
              <a:defRPr sz="1700" b="1"/>
            </a:lvl7pPr>
            <a:lvl8pPr marL="3402330" indent="0">
              <a:buNone/>
              <a:defRPr sz="1700" b="1"/>
            </a:lvl8pPr>
            <a:lvl9pPr marL="3888105" indent="0">
              <a:buNone/>
              <a:defRPr sz="17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12397"/>
            <a:ext cx="4041775" cy="3292741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F082660-F0B9-4659-BE6E-699FF4DF9A67}" type="datetime1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046EF35B-251A-4461-A0BF-A256A976142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68274A1-F640-42BC-B702-BB249A95A0DA}" type="datetime1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732588" y="5233988"/>
            <a:ext cx="2132012" cy="303212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B74F44B1-B9D3-4D7E-81F3-32341352D6D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F6562D6-B388-4F8A-9EA0-CDB1DB52F556}" type="datetime1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233988"/>
            <a:ext cx="2133600" cy="303212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48F9528E-ED24-4E0F-A2EB-792AE91A4D2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3"/>
            <a:ext cx="3008314" cy="968375"/>
          </a:xfrm>
          <a:prstGeom prst="rect">
            <a:avLst/>
          </a:prstGeo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4" y="227543"/>
            <a:ext cx="5111751" cy="4877595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  <a:lvl2pPr>
              <a:defRPr sz="30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8"/>
            <a:ext cx="3008314" cy="3909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485775" indent="0">
              <a:buNone/>
              <a:defRPr sz="1300"/>
            </a:lvl2pPr>
            <a:lvl3pPr marL="972185" indent="0">
              <a:buNone/>
              <a:defRPr sz="1100"/>
            </a:lvl3pPr>
            <a:lvl4pPr marL="1457960" indent="0">
              <a:buNone/>
              <a:defRPr sz="1000"/>
            </a:lvl4pPr>
            <a:lvl5pPr marL="1944370" indent="0">
              <a:buNone/>
              <a:defRPr sz="1000"/>
            </a:lvl5pPr>
            <a:lvl6pPr marL="2430145" indent="0">
              <a:buNone/>
              <a:defRPr sz="1000"/>
            </a:lvl6pPr>
            <a:lvl7pPr marL="2916555" indent="0">
              <a:buNone/>
              <a:defRPr sz="1000"/>
            </a:lvl7pPr>
            <a:lvl8pPr marL="3402330" indent="0">
              <a:buNone/>
              <a:defRPr sz="1000"/>
            </a:lvl8pPr>
            <a:lvl9pPr marL="388810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C668E16-6915-47CC-9265-4A3A1251BE1B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75463" y="5305425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D9E96B0-17E5-4E8D-AB26-8FA35DFC4CC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400"/>
            </a:lvl1pPr>
            <a:lvl2pPr marL="485775" indent="0">
              <a:buNone/>
              <a:defRPr sz="3000"/>
            </a:lvl2pPr>
            <a:lvl3pPr marL="972185" indent="0">
              <a:buNone/>
              <a:defRPr sz="2600"/>
            </a:lvl3pPr>
            <a:lvl4pPr marL="1457960" indent="0">
              <a:buNone/>
              <a:defRPr sz="2100"/>
            </a:lvl4pPr>
            <a:lvl5pPr marL="1944370" indent="0">
              <a:buNone/>
              <a:defRPr sz="2100"/>
            </a:lvl5pPr>
            <a:lvl6pPr marL="2430145" indent="0">
              <a:buNone/>
              <a:defRPr sz="2100"/>
            </a:lvl6pPr>
            <a:lvl7pPr marL="2916555" indent="0">
              <a:buNone/>
              <a:defRPr sz="2100"/>
            </a:lvl7pPr>
            <a:lvl8pPr marL="3402330" indent="0">
              <a:buNone/>
              <a:defRPr sz="2100"/>
            </a:lvl8pPr>
            <a:lvl9pPr marL="3888105" indent="0">
              <a:buNone/>
              <a:defRPr sz="21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485775" indent="0">
              <a:buNone/>
              <a:defRPr sz="1300"/>
            </a:lvl2pPr>
            <a:lvl3pPr marL="972185" indent="0">
              <a:buNone/>
              <a:defRPr sz="1100"/>
            </a:lvl3pPr>
            <a:lvl4pPr marL="1457960" indent="0">
              <a:buNone/>
              <a:defRPr sz="1000"/>
            </a:lvl4pPr>
            <a:lvl5pPr marL="1944370" indent="0">
              <a:buNone/>
              <a:defRPr sz="1000"/>
            </a:lvl5pPr>
            <a:lvl6pPr marL="2430145" indent="0">
              <a:buNone/>
              <a:defRPr sz="1000"/>
            </a:lvl6pPr>
            <a:lvl7pPr marL="2916555" indent="0">
              <a:buNone/>
              <a:defRPr sz="1000"/>
            </a:lvl7pPr>
            <a:lvl8pPr marL="3402330" indent="0">
              <a:buNone/>
              <a:defRPr sz="1000"/>
            </a:lvl8pPr>
            <a:lvl9pPr marL="388810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5188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BE2EB63-1496-4F10-B9AA-601C06943D2D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04025" y="5289550"/>
            <a:ext cx="2133600" cy="3048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715A6020-3DCC-4997-A86B-479523A4443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image" Target="../media/image1.jpeg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CF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373CCE81-06BF-472B-BEA2-B659800C0E3A}" type="slidenum">
              <a:rPr lang="zh-CN" altLang="en-US"/>
            </a:fld>
            <a:endParaRPr lang="zh-CN" altLang="en-US"/>
          </a:p>
        </p:txBody>
      </p:sp>
      <p:pic>
        <p:nvPicPr>
          <p:cNvPr id="5" name="图片 4" descr="21161363852705.jpg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-32" y="4857764"/>
            <a:ext cx="714380" cy="7858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71550" rtl="0" eaLnBrk="0" fontAlgn="base" hangingPunct="0">
        <a:spcBef>
          <a:spcPct val="0"/>
        </a:spcBef>
        <a:spcAft>
          <a:spcPct val="0"/>
        </a:spcAft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71550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971550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971550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971550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971550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971550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971550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971550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63855" indent="-363855" algn="l" defTabSz="9715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89305" indent="-303530" algn="l" defTabSz="9715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14755" indent="-243205" algn="l" defTabSz="9715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00530" indent="-243205" algn="l" defTabSz="9715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86305" indent="-243205" algn="l" defTabSz="97155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3350" indent="-243205" algn="l" defTabSz="9721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59125" indent="-243205" algn="l" defTabSz="9721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45535" indent="-243205" algn="l" defTabSz="9721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31310" indent="-243205" algn="l" defTabSz="9721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5775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2185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57960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4370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0145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16555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02330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8105" algn="l" defTabSz="9721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.png"/><Relationship Id="rId7" Type="http://schemas.openxmlformats.org/officeDocument/2006/relationships/image" Target="../media/image1.jpeg"/><Relationship Id="rId6" Type="http://schemas.openxmlformats.org/officeDocument/2006/relationships/image" Target="../media/image15.jpeg"/><Relationship Id="rId5" Type="http://schemas.openxmlformats.org/officeDocument/2006/relationships/image" Target="../media/image6.pn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.png"/><Relationship Id="rId7" Type="http://schemas.openxmlformats.org/officeDocument/2006/relationships/image" Target="../media/image1.jpeg"/><Relationship Id="rId6" Type="http://schemas.openxmlformats.org/officeDocument/2006/relationships/image" Target="../media/image15.jpeg"/><Relationship Id="rId5" Type="http://schemas.openxmlformats.org/officeDocument/2006/relationships/image" Target="../media/image6.pn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.png"/><Relationship Id="rId7" Type="http://schemas.openxmlformats.org/officeDocument/2006/relationships/image" Target="../media/image1.jpeg"/><Relationship Id="rId6" Type="http://schemas.openxmlformats.org/officeDocument/2006/relationships/image" Target="../media/image15.jpeg"/><Relationship Id="rId5" Type="http://schemas.openxmlformats.org/officeDocument/2006/relationships/image" Target="../media/image6.pn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jpeg"/><Relationship Id="rId8" Type="http://schemas.openxmlformats.org/officeDocument/2006/relationships/image" Target="../media/image46.jpeg"/><Relationship Id="rId7" Type="http://schemas.openxmlformats.org/officeDocument/2006/relationships/image" Target="../media/image45.jpeg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3" Type="http://schemas.openxmlformats.org/officeDocument/2006/relationships/image" Target="../media/image41.jpeg"/><Relationship Id="rId2" Type="http://schemas.openxmlformats.org/officeDocument/2006/relationships/hyperlink" Target="http://hxtc.china.cn/sport/zhuanti/2008ay/txt/2008-07/19/content_16034862.htm" TargetMode="External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2.png"/><Relationship Id="rId2" Type="http://schemas.openxmlformats.org/officeDocument/2006/relationships/image" Target="../media/image48.jpeg"/><Relationship Id="rId1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2.png"/><Relationship Id="rId2" Type="http://schemas.openxmlformats.org/officeDocument/2006/relationships/image" Target="../media/image51.jpeg"/><Relationship Id="rId1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image" Target="../media/image2.png"/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54.jpeg"/><Relationship Id="rId1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55.jpeg"/><Relationship Id="rId1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56.jpeg"/><Relationship Id="rId1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57.jpeg"/><Relationship Id="rId1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58.jpe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0.jpeg"/><Relationship Id="rId4" Type="http://schemas.openxmlformats.org/officeDocument/2006/relationships/hyperlink" Target="videoplayback.mp4" TargetMode="External"/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image" Target="../media/image10.png"/><Relationship Id="rId2" Type="http://schemas.openxmlformats.org/officeDocument/2006/relationships/hyperlink" Target="Ning%20Zetao%20FINA%20Interview%20&amp;%20Men's%20100m%20Freestyle%20Final%20%5bChinese-Eng%20Sub%5d%20-%20&#23425;&#27901;&#28059;&#21888;&#23665;&#28216;&#27891;&#19990;&#38182;&#36187;.mp4" TargetMode="Externa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6" Type="http://schemas.openxmlformats.org/officeDocument/2006/relationships/image" Target="../media/image15.jpeg"/><Relationship Id="rId5" Type="http://schemas.openxmlformats.org/officeDocument/2006/relationships/image" Target="../media/image6.pn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.png"/><Relationship Id="rId3" Type="http://schemas.openxmlformats.org/officeDocument/2006/relationships/image" Target="../media/image11.jpeg"/><Relationship Id="rId2" Type="http://schemas.openxmlformats.org/officeDocument/2006/relationships/image" Target="../media/image17.jpe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199A1A6-EF60-4BD5-8CF6-6D5B9433BF84}" type="slidenum">
              <a:rPr lang="zh-CN" altLang="en-US"/>
            </a:fld>
            <a:endParaRPr lang="zh-CN" altLang="en-US"/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12700" y="4075113"/>
            <a:ext cx="2208213" cy="16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 txBox="1"/>
          <p:nvPr/>
        </p:nvSpPr>
        <p:spPr>
          <a:xfrm>
            <a:off x="1666875" y="2744788"/>
            <a:ext cx="581025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defTabSz="97155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E88D06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1950" dirty="0" smtClean="0">
                <a:solidFill>
                  <a:srgbClr val="A71F1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 GLIMPSE OF CHINESE CULTURE</a:t>
            </a:r>
            <a:endParaRPr lang="zh-CN" altLang="en-US" sz="1950" dirty="0">
              <a:solidFill>
                <a:srgbClr val="A71F1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600200" y="1993900"/>
            <a:ext cx="5943600" cy="862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defTabSz="971550" eaLnBrk="1" hangingPunct="1"/>
            <a:r>
              <a:rPr lang="zh-CN" altLang="en-US" sz="5000" dirty="0" smtClean="0">
                <a:solidFill>
                  <a:srgbClr val="A71F13"/>
                </a:solidFill>
                <a:latin typeface="冬青黑体简体中文 W6"/>
                <a:ea typeface="冬青黑体简体中文 W6"/>
                <a:cs typeface="冬青黑体简体中文 W6"/>
              </a:rPr>
              <a:t>中国文化概况</a:t>
            </a:r>
            <a:endParaRPr lang="zh-CN" altLang="en-US" sz="5000" dirty="0">
              <a:solidFill>
                <a:srgbClr val="A71F13"/>
              </a:solidFill>
              <a:latin typeface="冬青黑体简体中文 W6"/>
              <a:ea typeface="冬青黑体简体中文 W6"/>
              <a:cs typeface="冬青黑体简体中文 W6"/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2051050" y="3073400"/>
            <a:ext cx="5041900" cy="392113"/>
            <a:chOff x="2051050" y="3073190"/>
            <a:chExt cx="5041900" cy="391978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2051050" y="3269972"/>
              <a:ext cx="2305050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69" name="Picture 6" descr="G:\360data\重要数据\桌面\1031654654-3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91024" y="3073190"/>
              <a:ext cx="361951" cy="391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直接连接符 11"/>
            <p:cNvCxnSpPr/>
            <p:nvPr/>
          </p:nvCxnSpPr>
          <p:spPr>
            <a:xfrm>
              <a:off x="4787900" y="3269972"/>
              <a:ext cx="2305050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367" name="Picture 4" descr="C:\Documents and Settings\Administrator\桌面\素材\miaoyu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2950" y="0"/>
            <a:ext cx="20447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914400" y="1210436"/>
            <a:ext cx="3657600" cy="504056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b="1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Chuiwan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捶丸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11971" name="Rectangle 3"/>
          <p:cNvSpPr>
            <a:spLocks noGrp="1" noChangeArrowheads="1"/>
          </p:cNvSpPr>
          <p:nvPr>
            <p:ph sz="half" idx="4294967295"/>
          </p:nvPr>
        </p:nvSpPr>
        <p:spPr>
          <a:xfrm>
            <a:off x="557215" y="1857368"/>
            <a:ext cx="5086355" cy="1500198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b="0" dirty="0">
                <a:latin typeface="+mn-lt"/>
              </a:rPr>
              <a:t>In the Yuan Dynasty, people like playing a game called </a:t>
            </a:r>
            <a:r>
              <a:rPr lang="en-US" altLang="zh-CN" sz="2400" b="0" i="1" dirty="0" err="1">
                <a:latin typeface="+mn-lt"/>
              </a:rPr>
              <a:t>Chuiwan</a:t>
            </a:r>
            <a:r>
              <a:rPr lang="en-US" altLang="zh-CN" sz="2400" b="0" i="1" dirty="0">
                <a:latin typeface="+mn-lt"/>
              </a:rPr>
              <a:t>, </a:t>
            </a:r>
            <a:r>
              <a:rPr lang="en-US" altLang="zh-CN" sz="2400" b="0" dirty="0">
                <a:latin typeface="+mn-lt"/>
              </a:rPr>
              <a:t>which is similar to golf as shown in the mural </a:t>
            </a:r>
            <a:r>
              <a:rPr lang="en-US" altLang="zh-CN" sz="2400" b="0" i="1" dirty="0">
                <a:latin typeface="+mn-lt"/>
              </a:rPr>
              <a:t>Hitting Balls</a:t>
            </a:r>
            <a:r>
              <a:rPr lang="en-US" altLang="zh-CN" sz="2400" b="0" dirty="0">
                <a:latin typeface="+mn-lt"/>
              </a:rPr>
              <a:t>. </a:t>
            </a:r>
            <a:endParaRPr lang="en-US" altLang="zh-CN" sz="2400" b="0" dirty="0" smtClean="0">
              <a:latin typeface="+mn-lt"/>
            </a:endParaRPr>
          </a:p>
        </p:txBody>
      </p:sp>
      <p:grpSp>
        <p:nvGrpSpPr>
          <p:cNvPr id="10" name="组合 4"/>
          <p:cNvGrpSpPr/>
          <p:nvPr/>
        </p:nvGrpSpPr>
        <p:grpSpPr bwMode="auto">
          <a:xfrm>
            <a:off x="0" y="564604"/>
            <a:ext cx="9144000" cy="420688"/>
            <a:chOff x="0" y="133158"/>
            <a:chExt cx="9144000" cy="420086"/>
          </a:xfrm>
        </p:grpSpPr>
        <p:cxnSp>
          <p:nvCxnSpPr>
            <p:cNvPr id="11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3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-71470" y="49188"/>
            <a:ext cx="5400600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Traditional </a:t>
            </a: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Physical Culture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pic>
        <p:nvPicPr>
          <p:cNvPr id="53250" name="Picture 2" descr="http://ancientgolf.missionhillschina.com/images/big_tu5.jpg"/>
          <p:cNvPicPr>
            <a:picLocks noChangeAspect="1" noChangeArrowheads="1"/>
          </p:cNvPicPr>
          <p:nvPr/>
        </p:nvPicPr>
        <p:blipFill>
          <a:blip r:embed="rId2"/>
          <a:srcRect l="44402"/>
          <a:stretch>
            <a:fillRect/>
          </a:stretch>
        </p:blipFill>
        <p:spPr bwMode="auto">
          <a:xfrm>
            <a:off x="5429256" y="1500178"/>
            <a:ext cx="2756580" cy="20002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矩形 14"/>
          <p:cNvSpPr/>
          <p:nvPr/>
        </p:nvSpPr>
        <p:spPr>
          <a:xfrm>
            <a:off x="1000100" y="3929070"/>
            <a:ext cx="70009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75000"/>
                  </a:schemeClr>
                </a:solidFill>
              </a:rPr>
              <a:t>Besides ball games, wrestling, dancing, chess playing, horse racing and other forms of sports were part of the ancient people’s daily pastimes.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1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70" grpId="0"/>
      <p:bldP spid="211971" grpId="0" build="p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428596" y="1000112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Ethnic 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Minority Sports </a:t>
            </a:r>
            <a:endParaRPr lang="en-US" altLang="zh-CN" sz="24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40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57158" y="1514756"/>
            <a:ext cx="8286808" cy="3771636"/>
          </a:xfrm>
          <a:prstGeom prst="rect">
            <a:avLst/>
          </a:prstGeom>
        </p:spPr>
        <p:txBody>
          <a:bodyPr/>
          <a:lstStyle/>
          <a:p>
            <a:r>
              <a:rPr lang="en-US" altLang="zh-CN" sz="2200" dirty="0" smtClean="0"/>
              <a:t>Because of their unique lifestyles, ethnic minorities play sports with their own characteristics.</a:t>
            </a:r>
            <a:endParaRPr lang="en-US" altLang="zh-CN" sz="2200" b="0" dirty="0" smtClean="0">
              <a:latin typeface="+mn-lt"/>
            </a:endParaRPr>
          </a:p>
          <a:p>
            <a:r>
              <a:rPr lang="en-US" altLang="zh-CN" sz="2200" b="0" dirty="0" smtClean="0">
                <a:latin typeface="+mn-lt"/>
              </a:rPr>
              <a:t>There are around </a:t>
            </a:r>
            <a:r>
              <a:rPr lang="en-US" altLang="zh-CN" sz="2200" b="0" dirty="0">
                <a:latin typeface="+mn-lt"/>
              </a:rPr>
              <a:t>1,000 kinds of </a:t>
            </a:r>
            <a:r>
              <a:rPr lang="en-US" altLang="zh-CN" sz="2200" b="0" dirty="0" smtClean="0">
                <a:latin typeface="+mn-lt"/>
              </a:rPr>
              <a:t>ethnic sports</a:t>
            </a:r>
            <a:r>
              <a:rPr lang="en-US" altLang="zh-CN" sz="2200" dirty="0" smtClean="0"/>
              <a:t>, including some well-known </a:t>
            </a:r>
            <a:r>
              <a:rPr lang="en-US" altLang="zh-CN" sz="2200" b="0" dirty="0" smtClean="0">
                <a:latin typeface="+mn-lt"/>
              </a:rPr>
              <a:t>ones such as </a:t>
            </a:r>
            <a:r>
              <a:rPr lang="en-US" altLang="zh-CN" sz="2200" b="0" dirty="0">
                <a:latin typeface="+mn-lt"/>
              </a:rPr>
              <a:t>Mongolian wrestling, </a:t>
            </a:r>
            <a:r>
              <a:rPr lang="en-US" altLang="zh-CN" sz="2200" b="0" dirty="0" smtClean="0">
                <a:latin typeface="+mn-lt"/>
              </a:rPr>
              <a:t>horsemanship(</a:t>
            </a:r>
            <a:r>
              <a:rPr lang="zh-CN" altLang="en-US" sz="2200" b="0" dirty="0" smtClean="0">
                <a:latin typeface="+mn-ea"/>
              </a:rPr>
              <a:t>马术</a:t>
            </a:r>
            <a:r>
              <a:rPr lang="en-US" altLang="zh-CN" sz="2200" dirty="0" smtClean="0"/>
              <a:t>)a</a:t>
            </a:r>
            <a:r>
              <a:rPr lang="en-US" altLang="zh-CN" sz="2200" b="0" dirty="0" smtClean="0">
                <a:latin typeface="+mn-lt"/>
              </a:rPr>
              <a:t>nd </a:t>
            </a:r>
            <a:r>
              <a:rPr lang="en-US" altLang="zh-CN" sz="2200" b="0" dirty="0">
                <a:latin typeface="+mn-lt"/>
              </a:rPr>
              <a:t>archery; </a:t>
            </a:r>
            <a:r>
              <a:rPr lang="en-US" altLang="zh-CN" sz="2200" b="0" dirty="0" smtClean="0">
                <a:latin typeface="+mn-lt"/>
              </a:rPr>
              <a:t>Tibetan yak(</a:t>
            </a:r>
            <a:r>
              <a:rPr lang="zh-CN" altLang="en-US" sz="2200" dirty="0" smtClean="0">
                <a:latin typeface="+mn-ea"/>
              </a:rPr>
              <a:t>牦牛</a:t>
            </a:r>
            <a:r>
              <a:rPr lang="en-US" altLang="zh-CN" sz="2200" dirty="0" smtClean="0"/>
              <a:t>) ra</a:t>
            </a:r>
            <a:r>
              <a:rPr lang="en-US" altLang="zh-CN" sz="2200" b="0" dirty="0" smtClean="0">
                <a:latin typeface="+mn-lt"/>
              </a:rPr>
              <a:t>cing</a:t>
            </a:r>
            <a:r>
              <a:rPr lang="en-US" altLang="zh-CN" sz="2200" b="0" dirty="0">
                <a:latin typeface="+mn-lt"/>
              </a:rPr>
              <a:t>; </a:t>
            </a:r>
            <a:r>
              <a:rPr lang="en-US" altLang="zh-CN" sz="2200" b="0" dirty="0" err="1" smtClean="0">
                <a:latin typeface="+mn-lt"/>
              </a:rPr>
              <a:t>Zhuang</a:t>
            </a:r>
            <a:r>
              <a:rPr lang="en-US" altLang="zh-CN" sz="2200" dirty="0" smtClean="0"/>
              <a:t> </a:t>
            </a:r>
            <a:r>
              <a:rPr lang="en-US" altLang="zh-CN" sz="2200" b="0" dirty="0" smtClean="0">
                <a:latin typeface="+mn-lt"/>
              </a:rPr>
              <a:t>throwing </a:t>
            </a:r>
            <a:r>
              <a:rPr lang="en-US" altLang="zh-CN" sz="2200" b="0" dirty="0">
                <a:latin typeface="+mn-lt"/>
              </a:rPr>
              <a:t>of colored </a:t>
            </a:r>
            <a:r>
              <a:rPr lang="en-US" altLang="zh-CN" sz="2200" b="0" dirty="0" smtClean="0">
                <a:latin typeface="+mn-lt"/>
              </a:rPr>
              <a:t>silk balls (</a:t>
            </a:r>
            <a:r>
              <a:rPr lang="zh-CN" altLang="en-US" sz="2200" dirty="0" smtClean="0">
                <a:latin typeface="+mn-ea"/>
              </a:rPr>
              <a:t>抛绣球</a:t>
            </a:r>
            <a:r>
              <a:rPr lang="en-US" altLang="zh-CN" sz="2200" dirty="0" smtClean="0"/>
              <a:t>); Ko</a:t>
            </a:r>
            <a:r>
              <a:rPr lang="en-US" altLang="zh-CN" sz="2200" b="0" dirty="0" smtClean="0">
                <a:latin typeface="+mn-lt"/>
              </a:rPr>
              <a:t>rean </a:t>
            </a:r>
            <a:r>
              <a:rPr lang="en-US" altLang="zh-CN" sz="2200" b="0" dirty="0">
                <a:latin typeface="+mn-lt"/>
              </a:rPr>
              <a:t>swinging and see-sawing </a:t>
            </a:r>
            <a:r>
              <a:rPr lang="en-US" altLang="zh-CN" sz="2200" b="0" dirty="0" smtClean="0">
                <a:latin typeface="+mn-lt"/>
              </a:rPr>
              <a:t>jumping (</a:t>
            </a:r>
            <a:r>
              <a:rPr lang="zh-CN" altLang="en-US" sz="2200" b="0" dirty="0" smtClean="0">
                <a:latin typeface="+mn-ea"/>
              </a:rPr>
              <a:t>跳板</a:t>
            </a:r>
            <a:r>
              <a:rPr lang="en-US" altLang="zh-CN" sz="2200" b="0" dirty="0" smtClean="0"/>
              <a:t>),etc.</a:t>
            </a:r>
            <a:endParaRPr lang="en-US" altLang="zh-CN" sz="2200" b="0" dirty="0" smtClean="0"/>
          </a:p>
          <a:p>
            <a:r>
              <a:rPr lang="en-US" altLang="zh-CN" sz="2200" dirty="0" smtClean="0"/>
              <a:t>Dragon boat racing, kite flying, </a:t>
            </a:r>
            <a:r>
              <a:rPr lang="en-US" altLang="zh-CN" sz="2200" dirty="0" err="1" smtClean="0"/>
              <a:t>yangge</a:t>
            </a:r>
            <a:r>
              <a:rPr lang="en-US" altLang="zh-CN" sz="2200" dirty="0" smtClean="0"/>
              <a:t> (</a:t>
            </a:r>
            <a:r>
              <a:rPr lang="zh-CN" altLang="en-US" sz="2200" dirty="0" smtClean="0">
                <a:latin typeface="+mn-ea"/>
              </a:rPr>
              <a:t>秧歌</a:t>
            </a:r>
            <a:r>
              <a:rPr lang="en-US" altLang="zh-CN" sz="2200" dirty="0" smtClean="0"/>
              <a:t>), </a:t>
            </a:r>
            <a:r>
              <a:rPr lang="en-US" altLang="zh-CN" sz="2200" i="1" dirty="0" err="1" smtClean="0"/>
              <a:t>weiqi</a:t>
            </a:r>
            <a:r>
              <a:rPr lang="en-US" altLang="zh-CN" sz="2200" i="1" dirty="0" smtClean="0"/>
              <a:t>, and qigong  are also traditional sports popular among both Han people </a:t>
            </a:r>
            <a:r>
              <a:rPr lang="en-US" altLang="zh-CN" sz="2200" dirty="0" smtClean="0"/>
              <a:t>and people of ethnic minorities.</a:t>
            </a:r>
            <a:endParaRPr lang="en-US" altLang="zh-CN" sz="2200" b="0" dirty="0">
              <a:latin typeface="+mn-lt"/>
            </a:endParaRPr>
          </a:p>
        </p:txBody>
      </p:sp>
      <p:grpSp>
        <p:nvGrpSpPr>
          <p:cNvPr id="8" name="组合 4"/>
          <p:cNvGrpSpPr/>
          <p:nvPr/>
        </p:nvGrpSpPr>
        <p:grpSpPr bwMode="auto">
          <a:xfrm>
            <a:off x="0" y="564604"/>
            <a:ext cx="9144000" cy="420688"/>
            <a:chOff x="0" y="133158"/>
            <a:chExt cx="9144000" cy="420086"/>
          </a:xfrm>
        </p:grpSpPr>
        <p:cxnSp>
          <p:nvCxnSpPr>
            <p:cNvPr id="9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-42782" y="49188"/>
            <a:ext cx="5400600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Traditional </a:t>
            </a: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Physical Culture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1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14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14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1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4"/>
          <p:cNvGrpSpPr/>
          <p:nvPr/>
        </p:nvGrpSpPr>
        <p:grpSpPr bwMode="auto">
          <a:xfrm>
            <a:off x="0" y="564604"/>
            <a:ext cx="9144000" cy="420688"/>
            <a:chOff x="0" y="133158"/>
            <a:chExt cx="9144000" cy="420086"/>
          </a:xfrm>
        </p:grpSpPr>
        <p:cxnSp>
          <p:nvCxnSpPr>
            <p:cNvPr id="12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-42782" y="49188"/>
            <a:ext cx="5400600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Traditional </a:t>
            </a: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Physical Culture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pic>
        <p:nvPicPr>
          <p:cNvPr id="51204" name="Picture 4" descr="http://hhht.chinago.cn/upload_files/qb_news_/97/29736_20140513110513_aczgx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0612747">
            <a:off x="803566" y="1162017"/>
            <a:ext cx="2955171" cy="206606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208" name="Picture 8" descr="http://nm.people.com.cn/mediafile/201105/09/F201105091149587196600000.jpg"/>
          <p:cNvPicPr>
            <a:picLocks noChangeAspect="1" noChangeArrowheads="1"/>
          </p:cNvPicPr>
          <p:nvPr/>
        </p:nvPicPr>
        <p:blipFill>
          <a:blip r:embed="rId3"/>
          <a:srcRect r="19545"/>
          <a:stretch>
            <a:fillRect/>
          </a:stretch>
        </p:blipFill>
        <p:spPr bwMode="auto">
          <a:xfrm>
            <a:off x="1000100" y="3286108"/>
            <a:ext cx="3030652" cy="242889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212" name="Picture 12" descr="http://www.dawoer.org/uploadfile/2014/0627/20140627092820709.jpg"/>
          <p:cNvPicPr>
            <a:picLocks noChangeAspect="1" noChangeArrowheads="1"/>
          </p:cNvPicPr>
          <p:nvPr/>
        </p:nvPicPr>
        <p:blipFill>
          <a:blip r:embed="rId4"/>
          <a:srcRect r="32500"/>
          <a:stretch>
            <a:fillRect/>
          </a:stretch>
        </p:blipFill>
        <p:spPr bwMode="auto">
          <a:xfrm>
            <a:off x="5214942" y="3571880"/>
            <a:ext cx="2792574" cy="21431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214" name="Picture 14" descr="http://photocdn.sohu.com/20110915/Img319470257.JPG"/>
          <p:cNvPicPr>
            <a:picLocks noChangeAspect="1" noChangeArrowheads="1"/>
          </p:cNvPicPr>
          <p:nvPr/>
        </p:nvPicPr>
        <p:blipFill>
          <a:blip r:embed="rId5"/>
          <a:srcRect l="18000" t="11867" r="23499" b="7436"/>
          <a:stretch>
            <a:fillRect/>
          </a:stretch>
        </p:blipFill>
        <p:spPr bwMode="auto">
          <a:xfrm rot="804225">
            <a:off x="5886454" y="1003378"/>
            <a:ext cx="2778156" cy="2421982"/>
          </a:xfrm>
          <a:prstGeom prst="snip2DiagRect">
            <a:avLst>
              <a:gd name="adj1" fmla="val 26139"/>
              <a:gd name="adj2" fmla="val 3151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210" name="Picture 10" descr="http://auto.inlishui.com/upfile/auto/2011-08/ils_20110802101615126.jpg"/>
          <p:cNvPicPr>
            <a:picLocks noChangeAspect="1" noChangeArrowheads="1"/>
          </p:cNvPicPr>
          <p:nvPr/>
        </p:nvPicPr>
        <p:blipFill>
          <a:blip r:embed="rId6"/>
          <a:srcRect b="10256"/>
          <a:stretch>
            <a:fillRect/>
          </a:stretch>
        </p:blipFill>
        <p:spPr bwMode="auto">
          <a:xfrm>
            <a:off x="3357554" y="1714492"/>
            <a:ext cx="3480050" cy="2436036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500"/>
                                        <p:tgtEl>
                                          <p:spTgt spid="5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5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F273719-64EF-4178-AB06-BEABDBFD1422}" type="slidenum">
              <a:rPr lang="zh-CN" altLang="en-US"/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 bwMode="auto">
          <a:xfrm>
            <a:off x="1043608" y="1273322"/>
            <a:ext cx="1577475" cy="4178727"/>
            <a:chOff x="1017260" y="1143576"/>
            <a:chExt cx="1577856" cy="4177416"/>
          </a:xfrm>
        </p:grpSpPr>
        <p:sp>
          <p:nvSpPr>
            <p:cNvPr id="6" name="矩形 5"/>
            <p:cNvSpPr/>
            <p:nvPr/>
          </p:nvSpPr>
          <p:spPr>
            <a:xfrm>
              <a:off x="1188358" y="3938302"/>
              <a:ext cx="1271894" cy="179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8463" name="Picture 2"/>
            <p:cNvPicPr>
              <a:picLocks noChangeAspect="1" noChangeArrowheads="1"/>
            </p:cNvPicPr>
            <p:nvPr/>
          </p:nvPicPr>
          <p:blipFill>
            <a:blip r:embed="rId1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87624" y="1143576"/>
              <a:ext cx="1273365" cy="2735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 bwMode="auto">
            <a:xfrm>
              <a:off x="1389731" y="2379438"/>
              <a:ext cx="869149" cy="17021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65" name="TextBox 8"/>
            <p:cNvSpPr txBox="1">
              <a:spLocks noChangeArrowheads="1"/>
            </p:cNvSpPr>
            <p:nvPr/>
          </p:nvSpPr>
          <p:spPr bwMode="auto">
            <a:xfrm>
              <a:off x="1017260" y="4225651"/>
              <a:ext cx="1577856" cy="109534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Traditional </a:t>
              </a:r>
              <a:endParaRPr lang="en-US" altLang="zh-CN" sz="2400" b="1" dirty="0" smtClean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Physical</a:t>
              </a:r>
              <a:endParaRPr lang="en-US" altLang="zh-CN" sz="2400" b="1" dirty="0" smtClean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Culture</a:t>
              </a:r>
              <a:endParaRPr lang="zh-CN" altLang="en-US" sz="24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2483768" y="1273324"/>
            <a:ext cx="1519441" cy="4137071"/>
            <a:chOff x="2447322" y="1142384"/>
            <a:chExt cx="1519808" cy="4137172"/>
          </a:xfrm>
        </p:grpSpPr>
        <p:sp>
          <p:nvSpPr>
            <p:cNvPr id="11" name="矩形 10"/>
            <p:cNvSpPr/>
            <p:nvPr/>
          </p:nvSpPr>
          <p:spPr>
            <a:xfrm>
              <a:off x="2586319" y="3938051"/>
              <a:ext cx="1271894" cy="179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658"/>
            <a:stretch>
              <a:fillRect/>
            </a:stretch>
          </p:blipFill>
          <p:spPr bwMode="auto">
            <a:xfrm>
              <a:off x="2585586" y="1142384"/>
              <a:ext cx="1273364" cy="2736369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 bwMode="auto">
            <a:xfrm>
              <a:off x="2787692" y="2379437"/>
              <a:ext cx="869149" cy="17021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61" name="TextBox 13"/>
            <p:cNvSpPr txBox="1">
              <a:spLocks noChangeArrowheads="1"/>
            </p:cNvSpPr>
            <p:nvPr/>
          </p:nvSpPr>
          <p:spPr bwMode="auto">
            <a:xfrm>
              <a:off x="2447322" y="4225652"/>
              <a:ext cx="1519808" cy="10539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300" b="1" dirty="0">
                  <a:solidFill>
                    <a:srgbClr val="A71F13"/>
                  </a:solidFill>
                  <a:latin typeface="+mj-lt"/>
                  <a:ea typeface="冬青黑体简体中文 W6"/>
                  <a:cs typeface="冬青黑体简体中文 W6"/>
                </a:rPr>
                <a:t>Traditional </a:t>
              </a:r>
              <a:endParaRPr lang="en-US" altLang="zh-CN" sz="2300" b="1" dirty="0">
                <a:solidFill>
                  <a:srgbClr val="A71F13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300" b="1" dirty="0">
                  <a:solidFill>
                    <a:srgbClr val="A71F13"/>
                  </a:solidFill>
                  <a:latin typeface="+mj-lt"/>
                  <a:ea typeface="冬青黑体简体中文 W6"/>
                  <a:cs typeface="冬青黑体简体中文 W6"/>
                </a:rPr>
                <a:t>Physical</a:t>
              </a:r>
              <a:endParaRPr lang="en-US" altLang="zh-CN" sz="2300" b="1" dirty="0">
                <a:solidFill>
                  <a:srgbClr val="A71F13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300" b="1" dirty="0" smtClean="0">
                  <a:solidFill>
                    <a:srgbClr val="A71F13"/>
                  </a:solidFill>
                  <a:latin typeface="+mj-lt"/>
                  <a:ea typeface="冬青黑体简体中文 W6"/>
                  <a:cs typeface="冬青黑体简体中文 W6"/>
                </a:rPr>
                <a:t>Activities</a:t>
              </a:r>
              <a:endParaRPr lang="en-US" altLang="zh-CN" sz="2300" b="1" dirty="0">
                <a:solidFill>
                  <a:srgbClr val="A71F13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5375378" y="1273324"/>
            <a:ext cx="1356862" cy="4049435"/>
            <a:chOff x="5251843" y="1143765"/>
            <a:chExt cx="1357189" cy="4047951"/>
          </a:xfrm>
        </p:grpSpPr>
        <p:sp>
          <p:nvSpPr>
            <p:cNvPr id="16" name="矩形 15"/>
            <p:cNvSpPr/>
            <p:nvPr/>
          </p:nvSpPr>
          <p:spPr>
            <a:xfrm>
              <a:off x="5322624" y="3938341"/>
              <a:ext cx="1271894" cy="1793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7" name="Picture 7"/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645"/>
            <a:stretch>
              <a:fillRect/>
            </a:stretch>
          </p:blipFill>
          <p:spPr bwMode="auto">
            <a:xfrm>
              <a:off x="5321890" y="1143765"/>
              <a:ext cx="1273365" cy="27353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5523996" y="2379439"/>
              <a:ext cx="869149" cy="17021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57" name="TextBox 18"/>
            <p:cNvSpPr txBox="1">
              <a:spLocks noChangeArrowheads="1"/>
            </p:cNvSpPr>
            <p:nvPr/>
          </p:nvSpPr>
          <p:spPr bwMode="auto">
            <a:xfrm>
              <a:off x="5251843" y="4225652"/>
              <a:ext cx="1357189" cy="9660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GB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Olympics</a:t>
              </a:r>
              <a:endParaRPr lang="en-GB" altLang="zh-CN" sz="2400" b="1" dirty="0" smtClean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120000"/>
                </a:lnSpc>
              </a:pPr>
              <a:r>
                <a:rPr lang="en-GB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&amp; China</a:t>
              </a:r>
              <a:endParaRPr lang="zh-CN" altLang="en-US" sz="24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6762531" y="1273325"/>
            <a:ext cx="1697901" cy="4136894"/>
            <a:chOff x="6553195" y="1143767"/>
            <a:chExt cx="1698312" cy="4135376"/>
          </a:xfrm>
        </p:grpSpPr>
        <p:sp>
          <p:nvSpPr>
            <p:cNvPr id="21" name="矩形 20"/>
            <p:cNvSpPr/>
            <p:nvPr/>
          </p:nvSpPr>
          <p:spPr>
            <a:xfrm>
              <a:off x="6690777" y="3938341"/>
              <a:ext cx="1271895" cy="1793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90042" y="1143767"/>
              <a:ext cx="1273364" cy="2735299"/>
            </a:xfrm>
            <a:prstGeom prst="rect">
              <a:avLst/>
            </a:prstGeom>
            <a:noFill/>
          </p:spPr>
        </p:pic>
        <p:sp>
          <p:nvSpPr>
            <p:cNvPr id="23" name="TextBox 22"/>
            <p:cNvSpPr txBox="1"/>
            <p:nvPr/>
          </p:nvSpPr>
          <p:spPr bwMode="auto">
            <a:xfrm>
              <a:off x="6892149" y="2379439"/>
              <a:ext cx="869149" cy="17021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53" name="TextBox 23"/>
            <p:cNvSpPr txBox="1">
              <a:spLocks noChangeArrowheads="1"/>
            </p:cNvSpPr>
            <p:nvPr/>
          </p:nvSpPr>
          <p:spPr bwMode="auto">
            <a:xfrm>
              <a:off x="6553195" y="4225652"/>
              <a:ext cx="1698312" cy="10534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300" b="1" dirty="0" smtClean="0">
                  <a:solidFill>
                    <a:srgbClr val="7F7F7F"/>
                  </a:solidFill>
                  <a:latin typeface="+mn-lt"/>
                  <a:ea typeface="冬青黑体简体中文 W6"/>
                  <a:cs typeface="冬青黑体简体中文 W6"/>
                </a:rPr>
                <a:t>Outstanding</a:t>
              </a:r>
              <a:endParaRPr lang="en-US" altLang="zh-CN" sz="2300" b="1" dirty="0" smtClean="0">
                <a:solidFill>
                  <a:srgbClr val="7F7F7F"/>
                </a:solidFill>
                <a:latin typeface="+mn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300" b="1" dirty="0" smtClean="0">
                  <a:solidFill>
                    <a:srgbClr val="7F7F7F"/>
                  </a:solidFill>
                  <a:latin typeface="+mn-lt"/>
                  <a:ea typeface="冬青黑体简体中文 W6"/>
                  <a:cs typeface="冬青黑体简体中文 W6"/>
                </a:rPr>
                <a:t>Sports and </a:t>
              </a:r>
              <a:endParaRPr lang="en-US" altLang="zh-CN" sz="2300" b="1" dirty="0" smtClean="0">
                <a:solidFill>
                  <a:srgbClr val="7F7F7F"/>
                </a:solidFill>
                <a:latin typeface="+mn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300" b="1" dirty="0" smtClean="0">
                  <a:solidFill>
                    <a:srgbClr val="7F7F7F"/>
                  </a:solidFill>
                  <a:latin typeface="+mn-lt"/>
                  <a:ea typeface="冬青黑体简体中文 W6"/>
                  <a:cs typeface="冬青黑体简体中文 W6"/>
                </a:rPr>
                <a:t>athletes</a:t>
              </a:r>
              <a:endParaRPr lang="zh-CN" altLang="en-US" sz="2300" b="1" dirty="0">
                <a:solidFill>
                  <a:srgbClr val="7F7F7F"/>
                </a:solidFill>
                <a:latin typeface="+mn-lt"/>
                <a:ea typeface="冬青黑体简体中文 W6"/>
                <a:cs typeface="冬青黑体简体中文 W6"/>
              </a:endParaRPr>
            </a:p>
          </p:txBody>
        </p:sp>
      </p:grpSp>
      <p:sp>
        <p:nvSpPr>
          <p:cNvPr id="18440" name="TextBox 24"/>
          <p:cNvSpPr txBox="1">
            <a:spLocks noChangeArrowheads="1"/>
          </p:cNvSpPr>
          <p:nvPr/>
        </p:nvSpPr>
        <p:spPr bwMode="auto">
          <a:xfrm>
            <a:off x="293920" y="341470"/>
            <a:ext cx="2990322" cy="6668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Sports in China</a:t>
            </a:r>
            <a:endParaRPr lang="en-US" altLang="zh-CN" sz="3200" dirty="0" smtClean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grpSp>
        <p:nvGrpSpPr>
          <p:cNvPr id="18441" name="组合 25"/>
          <p:cNvGrpSpPr/>
          <p:nvPr/>
        </p:nvGrpSpPr>
        <p:grpSpPr bwMode="auto">
          <a:xfrm>
            <a:off x="0" y="142856"/>
            <a:ext cx="9144000" cy="419100"/>
            <a:chOff x="0" y="133158"/>
            <a:chExt cx="9144000" cy="420086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48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9" name="直接连接符 28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 bwMode="auto">
          <a:xfrm>
            <a:off x="3995936" y="1273324"/>
            <a:ext cx="1290750" cy="4178622"/>
            <a:chOff x="3936217" y="1143578"/>
            <a:chExt cx="1291061" cy="4177311"/>
          </a:xfrm>
        </p:grpSpPr>
        <p:sp>
          <p:nvSpPr>
            <p:cNvPr id="31" name="矩形 30"/>
            <p:cNvSpPr/>
            <p:nvPr/>
          </p:nvSpPr>
          <p:spPr>
            <a:xfrm>
              <a:off x="3953796" y="3938302"/>
              <a:ext cx="1273482" cy="179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46708" y="1143578"/>
              <a:ext cx="1280394" cy="2735446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 bwMode="auto">
            <a:xfrm>
              <a:off x="4155845" y="2379439"/>
              <a:ext cx="869149" cy="17021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46" name="TextBox 33"/>
            <p:cNvSpPr txBox="1">
              <a:spLocks noChangeArrowheads="1"/>
            </p:cNvSpPr>
            <p:nvPr/>
          </p:nvSpPr>
          <p:spPr bwMode="auto">
            <a:xfrm>
              <a:off x="3936217" y="4225548"/>
              <a:ext cx="1277972" cy="109534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ea typeface="冬青黑体简体中文 W6"/>
                  <a:cs typeface="冬青黑体简体中文 W6"/>
                </a:rPr>
                <a:t>National </a:t>
              </a:r>
              <a:endParaRPr lang="en-US" altLang="zh-CN" sz="2400" b="1" dirty="0">
                <a:solidFill>
                  <a:srgbClr val="7F7F7F"/>
                </a:solidFill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>
                  <a:solidFill>
                    <a:srgbClr val="7F7F7F"/>
                  </a:solidFill>
                  <a:ea typeface="冬青黑体简体中文 W6"/>
                  <a:cs typeface="冬青黑体简体中文 W6"/>
                </a:rPr>
                <a:t>Physical</a:t>
              </a:r>
              <a:endParaRPr lang="en-US" altLang="zh-CN" sz="2400" b="1" dirty="0">
                <a:solidFill>
                  <a:srgbClr val="7F7F7F"/>
                </a:solidFill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ea typeface="冬青黑体简体中文 W6"/>
                  <a:cs typeface="冬青黑体简体中文 W6"/>
                </a:rPr>
                <a:t>Fitness</a:t>
              </a:r>
              <a:endParaRPr lang="en-US" altLang="zh-CN" sz="2400" b="1" dirty="0">
                <a:solidFill>
                  <a:srgbClr val="7F7F7F"/>
                </a:solidFill>
                <a:ea typeface="冬青黑体简体中文 W6"/>
                <a:cs typeface="冬青黑体简体中文 W6"/>
              </a:endParaRPr>
            </a:p>
          </p:txBody>
        </p:sp>
      </p:grpSp>
      <p:pic>
        <p:nvPicPr>
          <p:cNvPr id="39" name="图片 38" descr="21161363852705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3071802" y="1000112"/>
            <a:ext cx="3143272" cy="571504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Martial 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Arts</a:t>
            </a:r>
            <a:endParaRPr lang="en-US" altLang="zh-CN" sz="24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016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71538" y="1643054"/>
            <a:ext cx="7186634" cy="3771636"/>
          </a:xfrm>
          <a:prstGeom prst="rect">
            <a:avLst/>
          </a:prstGeom>
        </p:spPr>
        <p:txBody>
          <a:bodyPr/>
          <a:lstStyle/>
          <a:p>
            <a:r>
              <a:rPr lang="en-US" altLang="zh-CN" sz="2000" dirty="0" smtClean="0"/>
              <a:t>The most representative and typical traditional 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       physical activities in China</a:t>
            </a:r>
            <a:endParaRPr lang="en-US" altLang="zh-CN" sz="2000" dirty="0" smtClean="0"/>
          </a:p>
          <a:p>
            <a:r>
              <a:rPr lang="en-US" altLang="zh-CN" sz="2000" b="1" dirty="0" smtClean="0">
                <a:solidFill>
                  <a:schemeClr val="accent6">
                    <a:lumMod val="75000"/>
                  </a:schemeClr>
                </a:solidFill>
              </a:rPr>
              <a:t>The meaning of the term “</a:t>
            </a:r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</a:rPr>
              <a:t>武术</a:t>
            </a:r>
            <a:r>
              <a:rPr lang="en-US" altLang="zh-CN" sz="2000" b="1" dirty="0" smtClean="0">
                <a:solidFill>
                  <a:schemeClr val="accent6">
                    <a:lumMod val="75000"/>
                  </a:schemeClr>
                </a:solidFill>
              </a:rPr>
              <a:t>”</a:t>
            </a:r>
            <a:endParaRPr lang="en-US" altLang="zh-CN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80000"/>
              </a:lnSpc>
              <a:buSzPct val="60000"/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using methods and skills to stop martial actions and activities </a:t>
            </a:r>
            <a:endParaRPr lang="en-US" altLang="zh-CN" sz="2000" dirty="0" smtClean="0"/>
          </a:p>
          <a:p>
            <a:pPr lvl="1">
              <a:lnSpc>
                <a:spcPct val="80000"/>
              </a:lnSpc>
              <a:buSzPct val="60000"/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or the martial activities between two people or two groups with the weapons. </a:t>
            </a:r>
            <a:endParaRPr lang="en-US" altLang="zh-CN" sz="2000" dirty="0" smtClean="0"/>
          </a:p>
          <a:p>
            <a:r>
              <a:rPr lang="en-US" altLang="zh-CN" sz="2000" dirty="0" smtClean="0"/>
              <a:t>Provide practitioners with elegance and strength</a:t>
            </a:r>
            <a:endParaRPr lang="en-US" altLang="zh-CN" sz="2000" dirty="0" smtClean="0"/>
          </a:p>
          <a:p>
            <a:r>
              <a:rPr lang="en-US" altLang="zh-CN" sz="2000" dirty="0" smtClean="0"/>
              <a:t>Attracts people for various reasons</a:t>
            </a:r>
            <a:endParaRPr lang="en-US" altLang="zh-CN" sz="2000" dirty="0" smtClean="0"/>
          </a:p>
          <a:p>
            <a:r>
              <a:rPr lang="en-US" altLang="zh-CN" sz="2000" dirty="0" smtClean="0"/>
              <a:t>Have been created and developed by the Chinese people and are a precious national cultural legacy</a:t>
            </a:r>
            <a:endParaRPr lang="en-US" altLang="zh-CN" sz="2000" dirty="0" smtClean="0"/>
          </a:p>
          <a:p>
            <a:pPr lvl="1">
              <a:lnSpc>
                <a:spcPct val="80000"/>
              </a:lnSpc>
              <a:buSzPct val="60000"/>
              <a:buFont typeface="Wingdings" panose="05000000000000000000" pitchFamily="2" charset="2"/>
              <a:buChar char="l"/>
            </a:pPr>
            <a:endParaRPr lang="en-US" altLang="zh-CN" sz="2000" b="0" dirty="0">
              <a:latin typeface="+mn-lt"/>
            </a:endParaRPr>
          </a:p>
        </p:txBody>
      </p:sp>
      <p:grpSp>
        <p:nvGrpSpPr>
          <p:cNvPr id="8" name="组合 4"/>
          <p:cNvGrpSpPr/>
          <p:nvPr/>
        </p:nvGrpSpPr>
        <p:grpSpPr bwMode="auto">
          <a:xfrm>
            <a:off x="0" y="564604"/>
            <a:ext cx="9144000" cy="420688"/>
            <a:chOff x="0" y="133158"/>
            <a:chExt cx="9144000" cy="420086"/>
          </a:xfrm>
        </p:grpSpPr>
        <p:cxnSp>
          <p:nvCxnSpPr>
            <p:cNvPr id="9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100094" y="49188"/>
            <a:ext cx="5400600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Traditional </a:t>
            </a: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Physical Activities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pic>
        <p:nvPicPr>
          <p:cNvPr id="49154" name="Picture 2" descr="http://www.xtdcc.ca/wp-content/uploads/2013/09/1509242a5-1.jpg"/>
          <p:cNvPicPr>
            <a:picLocks noChangeAspect="1" noChangeArrowheads="1"/>
          </p:cNvPicPr>
          <p:nvPr/>
        </p:nvPicPr>
        <p:blipFill>
          <a:blip r:embed="rId2"/>
          <a:srcRect l="23576" t="8487" r="23227" b="8769"/>
          <a:stretch>
            <a:fillRect/>
          </a:stretch>
        </p:blipFill>
        <p:spPr bwMode="auto">
          <a:xfrm>
            <a:off x="6572264" y="928674"/>
            <a:ext cx="2253992" cy="18412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0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0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0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0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0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0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20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20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/>
          </a:p>
        </p:txBody>
      </p:sp>
      <p:grpSp>
        <p:nvGrpSpPr>
          <p:cNvPr id="19460" name="组合 4"/>
          <p:cNvGrpSpPr/>
          <p:nvPr/>
        </p:nvGrpSpPr>
        <p:grpSpPr bwMode="auto">
          <a:xfrm>
            <a:off x="0" y="564604"/>
            <a:ext cx="9144000" cy="420688"/>
            <a:chOff x="0" y="133158"/>
            <a:chExt cx="9144000" cy="42008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6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61" name="TextBox 8"/>
          <p:cNvSpPr txBox="1">
            <a:spLocks noChangeArrowheads="1"/>
          </p:cNvSpPr>
          <p:nvPr/>
        </p:nvSpPr>
        <p:spPr bwMode="auto">
          <a:xfrm>
            <a:off x="28656" y="83418"/>
            <a:ext cx="5400600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Traditional </a:t>
            </a: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Physical Activities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643042" y="1872580"/>
            <a:ext cx="5643601" cy="3505200"/>
          </a:xfrm>
          <a:prstGeom prst="rect">
            <a:avLst/>
          </a:prstGeom>
          <a:noFill/>
          <a:ln w="95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286000" y="2227426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50000"/>
                </a:schemeClr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27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Boxing </a:t>
            </a:r>
            <a:endParaRPr lang="en-US" altLang="zh-CN" sz="27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50000"/>
                </a:schemeClr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27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Weapon </a:t>
            </a:r>
            <a:r>
              <a:rPr lang="en-US" altLang="zh-CN" sz="27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exercises </a:t>
            </a:r>
            <a:endParaRPr lang="en-US" altLang="zh-CN" sz="27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50000"/>
                </a:schemeClr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27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Sparring </a:t>
            </a:r>
            <a:r>
              <a:rPr lang="en-US" altLang="zh-CN" sz="27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exercises </a:t>
            </a:r>
            <a:endParaRPr lang="en-US" altLang="zh-CN" sz="27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50000"/>
                </a:schemeClr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27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Actual </a:t>
            </a:r>
            <a:r>
              <a:rPr lang="en-US" altLang="zh-CN" sz="27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combat </a:t>
            </a:r>
            <a:endParaRPr lang="en-US" altLang="zh-CN" sz="27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50000"/>
                </a:schemeClr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27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Teamwork </a:t>
            </a:r>
            <a:endParaRPr lang="en-US" altLang="zh-CN" sz="27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9120"/>
            <a:ext cx="857224" cy="114809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691680" y="1129308"/>
            <a:ext cx="540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6">
                    <a:lumMod val="50000"/>
                  </a:schemeClr>
                </a:solidFill>
              </a:rPr>
              <a:t>Categories of Chinese Martial Arts</a:t>
            </a:r>
            <a:endParaRPr lang="zh-CN" alt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4"/>
          <p:cNvGrpSpPr/>
          <p:nvPr/>
        </p:nvGrpSpPr>
        <p:grpSpPr bwMode="auto">
          <a:xfrm>
            <a:off x="0" y="564604"/>
            <a:ext cx="9144000" cy="420688"/>
            <a:chOff x="0" y="133158"/>
            <a:chExt cx="9144000" cy="420086"/>
          </a:xfrm>
        </p:grpSpPr>
        <p:cxnSp>
          <p:nvCxnSpPr>
            <p:cNvPr id="10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100094" y="83418"/>
            <a:ext cx="5400600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Traditional </a:t>
            </a: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Physical Activities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pic>
        <p:nvPicPr>
          <p:cNvPr id="47106" name="Picture 2" descr="http://www.huizhou.cn/movie3/hzyx/200808/w020080826337131870587.jpg"/>
          <p:cNvPicPr>
            <a:picLocks noChangeAspect="1" noChangeArrowheads="1"/>
          </p:cNvPicPr>
          <p:nvPr/>
        </p:nvPicPr>
        <p:blipFill>
          <a:blip r:embed="rId2"/>
          <a:srcRect l="29605"/>
          <a:stretch>
            <a:fillRect/>
          </a:stretch>
        </p:blipFill>
        <p:spPr bwMode="auto">
          <a:xfrm>
            <a:off x="500034" y="928674"/>
            <a:ext cx="2547930" cy="2400301"/>
          </a:xfrm>
          <a:prstGeom prst="rect">
            <a:avLst/>
          </a:prstGeom>
          <a:noFill/>
        </p:spPr>
      </p:pic>
      <p:sp>
        <p:nvSpPr>
          <p:cNvPr id="22323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1357290" y="2857500"/>
            <a:ext cx="1143008" cy="428628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altLang="zh-CN" sz="2400" b="1" dirty="0">
                <a:latin typeface="+mn-lt"/>
              </a:rPr>
              <a:t>Boxing</a:t>
            </a:r>
            <a:endParaRPr lang="en-US" altLang="zh-CN" sz="2400" b="1" dirty="0">
              <a:latin typeface="+mn-lt"/>
            </a:endParaRPr>
          </a:p>
        </p:txBody>
      </p:sp>
      <p:pic>
        <p:nvPicPr>
          <p:cNvPr id="47112" name="Picture 8" descr="http://img31.mtime.cn/mg/2013/02/17/121819.20474674.jpg"/>
          <p:cNvPicPr>
            <a:picLocks noChangeAspect="1" noChangeArrowheads="1"/>
          </p:cNvPicPr>
          <p:nvPr/>
        </p:nvPicPr>
        <p:blipFill>
          <a:blip r:embed="rId3"/>
          <a:srcRect l="19500" r="34000"/>
          <a:stretch>
            <a:fillRect/>
          </a:stretch>
        </p:blipFill>
        <p:spPr bwMode="auto">
          <a:xfrm>
            <a:off x="3214678" y="928674"/>
            <a:ext cx="2663778" cy="2428892"/>
          </a:xfrm>
          <a:prstGeom prst="rect">
            <a:avLst/>
          </a:prstGeom>
          <a:noFill/>
        </p:spPr>
      </p:pic>
      <p:sp>
        <p:nvSpPr>
          <p:cNvPr id="14" name="Rectangle 2"/>
          <p:cNvSpPr txBox="1">
            <a:spLocks noRot="1" noChangeArrowheads="1"/>
          </p:cNvSpPr>
          <p:nvPr/>
        </p:nvSpPr>
        <p:spPr>
          <a:xfrm>
            <a:off x="3714744" y="2643186"/>
            <a:ext cx="1857388" cy="64294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 algn="ctr" defTabSz="971550">
              <a:lnSpc>
                <a:spcPct val="80000"/>
              </a:lnSpc>
            </a:pPr>
            <a:r>
              <a:rPr lang="en-US" altLang="zh-CN" sz="2400" b="1" dirty="0" smtClean="0">
                <a:latin typeface="+mn-lt"/>
                <a:ea typeface="+mj-ea"/>
                <a:cs typeface="+mj-cs"/>
              </a:rPr>
              <a:t>Weapon exercises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15" name="Picture 2" descr="http://xm.xuelema.com/upfile/user/big_small_63530390772626250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2066" y="3500442"/>
            <a:ext cx="3643338" cy="2071682"/>
          </a:xfrm>
          <a:prstGeom prst="rect">
            <a:avLst/>
          </a:prstGeom>
          <a:noFill/>
        </p:spPr>
      </p:pic>
      <p:sp>
        <p:nvSpPr>
          <p:cNvPr id="16" name="Rectangle 2"/>
          <p:cNvSpPr txBox="1">
            <a:spLocks noRot="1" noChangeArrowheads="1"/>
          </p:cNvSpPr>
          <p:nvPr/>
        </p:nvSpPr>
        <p:spPr>
          <a:xfrm>
            <a:off x="6215074" y="4857764"/>
            <a:ext cx="1428760" cy="64294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 algn="ctr" defTabSz="971550">
              <a:lnSpc>
                <a:spcPct val="80000"/>
              </a:lnSpc>
            </a:pPr>
            <a:r>
              <a:rPr lang="en-US" altLang="zh-CN" sz="2400" b="1" dirty="0" smtClean="0">
                <a:latin typeface="+mn-lt"/>
                <a:ea typeface="+mj-ea"/>
                <a:cs typeface="+mj-cs"/>
              </a:rPr>
              <a:t>Actual combat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47114" name="Picture 10" descr="http://image2.sina.com.cn/dy/c/2004-03-29/U398P1T1D3074196F21DT20040330111123.jpg"/>
          <p:cNvPicPr>
            <a:picLocks noChangeAspect="1" noChangeArrowheads="1"/>
          </p:cNvPicPr>
          <p:nvPr/>
        </p:nvPicPr>
        <p:blipFill>
          <a:blip r:embed="rId5"/>
          <a:srcRect t="16106"/>
          <a:stretch>
            <a:fillRect/>
          </a:stretch>
        </p:blipFill>
        <p:spPr bwMode="auto">
          <a:xfrm>
            <a:off x="928662" y="3500442"/>
            <a:ext cx="3714746" cy="2074861"/>
          </a:xfrm>
          <a:prstGeom prst="rect">
            <a:avLst/>
          </a:prstGeom>
          <a:noFill/>
        </p:spPr>
      </p:pic>
      <p:sp>
        <p:nvSpPr>
          <p:cNvPr id="17" name="Rectangle 2"/>
          <p:cNvSpPr txBox="1">
            <a:spLocks noRot="1" noChangeArrowheads="1"/>
          </p:cNvSpPr>
          <p:nvPr/>
        </p:nvSpPr>
        <p:spPr>
          <a:xfrm>
            <a:off x="1857356" y="5143516"/>
            <a:ext cx="1714512" cy="357190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 algn="ctr" defTabSz="971550">
              <a:lnSpc>
                <a:spcPct val="80000"/>
              </a:lnSpc>
            </a:pPr>
            <a:r>
              <a:rPr lang="en-US" altLang="zh-CN" sz="2400" b="1" dirty="0" smtClean="0">
                <a:latin typeface="+mn-lt"/>
                <a:ea typeface="+mj-ea"/>
                <a:cs typeface="+mj-cs"/>
              </a:rPr>
              <a:t>Teamwork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47118" name="Picture 14" descr="http://i2.cqnews.net/sports/attachement/jpg/site82/20130117/0026187f29a31261aa741b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00759" y="928674"/>
            <a:ext cx="2430271" cy="2428892"/>
          </a:xfrm>
          <a:prstGeom prst="rect">
            <a:avLst/>
          </a:prstGeom>
          <a:noFill/>
        </p:spPr>
      </p:pic>
      <p:sp>
        <p:nvSpPr>
          <p:cNvPr id="20" name="Rectangle 2"/>
          <p:cNvSpPr txBox="1">
            <a:spLocks noRot="1" noChangeArrowheads="1"/>
          </p:cNvSpPr>
          <p:nvPr/>
        </p:nvSpPr>
        <p:spPr>
          <a:xfrm>
            <a:off x="6357950" y="2643186"/>
            <a:ext cx="1857388" cy="64294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 algn="ctr" defTabSz="971550">
              <a:lnSpc>
                <a:spcPct val="80000"/>
              </a:lnSpc>
            </a:pPr>
            <a:r>
              <a:rPr lang="en-US" altLang="zh-CN" sz="2400" b="1" dirty="0" smtClean="0">
                <a:latin typeface="+mn-lt"/>
                <a:ea typeface="+mj-ea"/>
                <a:cs typeface="+mj-cs"/>
              </a:rPr>
              <a:t>Sparring exercises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3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5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4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4" grpId="0" animBg="1"/>
      <p:bldP spid="14" grpId="0" animBg="1"/>
      <p:bldP spid="16" grpId="0" animBg="1"/>
      <p:bldP spid="17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E6F6D0D-4381-4EB1-9191-FA7DE86B0BF3}" type="slidenum">
              <a:rPr lang="zh-CN" altLang="en-US"/>
            </a:fld>
            <a:endParaRPr lang="zh-CN" altLang="en-US"/>
          </a:p>
        </p:txBody>
      </p:sp>
      <p:grpSp>
        <p:nvGrpSpPr>
          <p:cNvPr id="2" name="组合 4"/>
          <p:cNvGrpSpPr/>
          <p:nvPr/>
        </p:nvGrpSpPr>
        <p:grpSpPr bwMode="auto">
          <a:xfrm>
            <a:off x="0" y="564604"/>
            <a:ext cx="9144000" cy="420688"/>
            <a:chOff x="0" y="133158"/>
            <a:chExt cx="9144000" cy="42008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6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61" name="TextBox 8"/>
          <p:cNvSpPr txBox="1">
            <a:spLocks noChangeArrowheads="1"/>
          </p:cNvSpPr>
          <p:nvPr/>
        </p:nvSpPr>
        <p:spPr bwMode="auto">
          <a:xfrm>
            <a:off x="28656" y="83418"/>
            <a:ext cx="5400600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Traditional </a:t>
            </a: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Physical Activities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14414" y="1643054"/>
            <a:ext cx="7572428" cy="3285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50000"/>
                </a:schemeClr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northern vs. southern styles</a:t>
            </a: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>
              <a:spcBef>
                <a:spcPts val="0"/>
              </a:spcBef>
              <a:spcAft>
                <a:spcPts val="300"/>
              </a:spcAft>
              <a:buSzPct val="60000"/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+mn-lt"/>
              </a:rPr>
              <a:t> The Yellow River is the rough </a:t>
            </a:r>
            <a:r>
              <a:rPr lang="en-US" altLang="zh-CN" sz="2200" dirty="0" smtClean="0">
                <a:solidFill>
                  <a:srgbClr val="FF0000"/>
                </a:solidFill>
                <a:latin typeface="+mn-lt"/>
              </a:rPr>
              <a:t>demarcation</a:t>
            </a:r>
            <a:r>
              <a:rPr lang="en-US" altLang="zh-CN" sz="2200" dirty="0" smtClean="0">
                <a:latin typeface="+mn-lt"/>
              </a:rPr>
              <a:t> line.</a:t>
            </a:r>
            <a:endParaRPr lang="en-US" altLang="zh-CN" sz="2200" dirty="0" smtClean="0">
              <a:latin typeface="+mn-lt"/>
            </a:endParaRPr>
          </a:p>
          <a:p>
            <a:pPr>
              <a:spcBef>
                <a:spcPts val="0"/>
              </a:spcBef>
              <a:spcAft>
                <a:spcPts val="300"/>
              </a:spcAft>
              <a:buSzPct val="60000"/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latin typeface="+mn-lt"/>
              </a:rPr>
              <a:t> the southern style: utter shouts and cries </a:t>
            </a:r>
            <a:r>
              <a:rPr lang="en-US" altLang="zh-CN" sz="2200" dirty="0" smtClean="0"/>
              <a:t>forceful. </a:t>
            </a:r>
            <a:endParaRPr lang="en-US" altLang="zh-CN" sz="2200" dirty="0" smtClean="0"/>
          </a:p>
          <a:p>
            <a:pPr>
              <a:spcBef>
                <a:spcPts val="0"/>
              </a:spcBef>
              <a:spcAft>
                <a:spcPts val="300"/>
              </a:spcAft>
              <a:buSzPct val="60000"/>
              <a:buFont typeface="Wingdings" panose="05000000000000000000" pitchFamily="2" charset="2"/>
              <a:buChar char="l"/>
            </a:pPr>
            <a:r>
              <a:rPr lang="en-US" altLang="zh-CN" sz="2200" dirty="0" smtClean="0"/>
              <a:t> The northern style: short, swift and vigorous routines</a:t>
            </a:r>
            <a:endParaRPr lang="en-US" altLang="zh-CN" sz="2200" dirty="0" smtClean="0">
              <a:latin typeface="+mn-lt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F79646">
                  <a:lumMod val="50000"/>
                </a:srgbClr>
              </a:buClr>
              <a:buSzPct val="65000"/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rgbClr val="F79646">
                    <a:lumMod val="50000"/>
                  </a:srgbClr>
                </a:solidFill>
                <a:latin typeface="Calibri" panose="020F0502020204030204"/>
              </a:rPr>
              <a:t> 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internal vs. external styles</a:t>
            </a: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 lvl="0">
              <a:spcBef>
                <a:spcPts val="0"/>
              </a:spcBef>
              <a:spcAft>
                <a:spcPts val="300"/>
              </a:spcAft>
              <a:buSzPct val="60000"/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solidFill>
                  <a:prstClr val="black"/>
                </a:solidFill>
                <a:latin typeface="Calibri" panose="020F0502020204030204"/>
              </a:rPr>
              <a:t> Depends on which parts are trained</a:t>
            </a:r>
            <a:endParaRPr lang="en-US" altLang="zh-CN" sz="2200" dirty="0" smtClean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spcBef>
                <a:spcPts val="0"/>
              </a:spcBef>
              <a:spcAft>
                <a:spcPts val="300"/>
              </a:spcAft>
              <a:buSzPct val="60000"/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solidFill>
                  <a:prstClr val="black"/>
                </a:solidFill>
                <a:latin typeface="Calibri" panose="020F0502020204030204"/>
              </a:rPr>
              <a:t> any good martial arts style requires a balanced combination of </a:t>
            </a:r>
            <a:endParaRPr lang="en-US" altLang="zh-CN" sz="2200" dirty="0" smtClean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spcBef>
                <a:spcPts val="0"/>
              </a:spcBef>
              <a:spcAft>
                <a:spcPts val="300"/>
              </a:spcAft>
              <a:buSzPct val="60000"/>
            </a:pPr>
            <a:r>
              <a:rPr lang="en-US" altLang="zh-CN" sz="2200" dirty="0" smtClean="0">
                <a:solidFill>
                  <a:prstClr val="black"/>
                </a:solidFill>
                <a:latin typeface="Calibri" panose="020F0502020204030204"/>
              </a:rPr>
              <a:t>   the inseparable internal and external principles</a:t>
            </a:r>
            <a:endParaRPr lang="en-US" altLang="zh-CN" sz="2200" dirty="0" smtClean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886044" y="1079173"/>
            <a:ext cx="54006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600" b="1" dirty="0" smtClean="0">
                <a:solidFill>
                  <a:schemeClr val="accent6">
                    <a:lumMod val="50000"/>
                  </a:schemeClr>
                </a:solidFill>
              </a:rPr>
              <a:t>Styles of Chinese Martial Arts</a:t>
            </a:r>
            <a:endParaRPr lang="zh-CN" altLang="en-US" sz="26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2" name="Rectangle 4"/>
          <p:cNvSpPr>
            <a:spLocks noGrp="1" noChangeArrowheads="1"/>
          </p:cNvSpPr>
          <p:nvPr>
            <p:ph sz="half" idx="4294967295"/>
          </p:nvPr>
        </p:nvSpPr>
        <p:spPr>
          <a:xfrm>
            <a:off x="571472" y="2000244"/>
            <a:ext cx="5143536" cy="3357586"/>
          </a:xfrm>
          <a:prstGeom prst="rect">
            <a:avLst/>
          </a:prstGeom>
        </p:spPr>
        <p:txBody>
          <a:bodyPr/>
          <a:lstStyle/>
          <a:p>
            <a:pPr marL="0" lvl="1" indent="0"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en-US" altLang="zh-CN" sz="2300" b="0" dirty="0" smtClean="0">
                <a:latin typeface="+mn-lt"/>
              </a:rPr>
              <a:t>  the </a:t>
            </a:r>
            <a:r>
              <a:rPr lang="en-US" altLang="zh-CN" sz="2300" b="0" dirty="0">
                <a:latin typeface="+mn-lt"/>
              </a:rPr>
              <a:t>representative </a:t>
            </a:r>
            <a:r>
              <a:rPr lang="en-US" altLang="zh-CN" sz="2300" b="0" dirty="0" smtClean="0">
                <a:latin typeface="+mn-lt"/>
              </a:rPr>
              <a:t>boxing style of</a:t>
            </a:r>
            <a:endParaRPr lang="en-US" altLang="zh-CN" sz="2300" b="0" dirty="0" smtClean="0">
              <a:latin typeface="+mn-lt"/>
            </a:endParaRPr>
          </a:p>
          <a:p>
            <a:pPr marL="0" lvl="1" indent="0">
              <a:spcBef>
                <a:spcPts val="600"/>
              </a:spcBef>
              <a:buSzPct val="60000"/>
              <a:buNone/>
            </a:pPr>
            <a:r>
              <a:rPr lang="en-US" altLang="zh-CN" sz="2300" b="0" dirty="0" smtClean="0">
                <a:latin typeface="+mn-lt"/>
              </a:rPr>
              <a:t>    long boxing</a:t>
            </a:r>
            <a:endParaRPr lang="en-US" altLang="zh-CN" sz="2300" b="0" dirty="0" smtClean="0">
              <a:latin typeface="+mn-lt"/>
            </a:endParaRPr>
          </a:p>
          <a:p>
            <a:pPr marL="0" lvl="1" indent="0"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en-US" altLang="zh-CN" sz="2300" b="0" dirty="0" smtClean="0">
                <a:latin typeface="+mn-lt"/>
              </a:rPr>
              <a:t>  Characterized </a:t>
            </a:r>
            <a:r>
              <a:rPr lang="en-US" altLang="zh-CN" sz="2300" b="0" dirty="0">
                <a:latin typeface="+mn-lt"/>
              </a:rPr>
              <a:t>by</a:t>
            </a:r>
            <a:r>
              <a:rPr lang="en-US" altLang="zh-CN" sz="2300" b="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2300" b="0" dirty="0" smtClean="0">
                <a:solidFill>
                  <a:srgbClr val="FF0000"/>
                </a:solidFill>
                <a:latin typeface="+mn-lt"/>
              </a:rPr>
              <a:t>sturdiness</a:t>
            </a:r>
            <a:r>
              <a:rPr lang="en-US" altLang="zh-CN" sz="2300" b="0" dirty="0" smtClean="0">
                <a:latin typeface="+mn-lt"/>
              </a:rPr>
              <a:t>, </a:t>
            </a:r>
            <a:r>
              <a:rPr lang="en-US" altLang="zh-CN" sz="2300" b="0" dirty="0">
                <a:latin typeface="+mn-lt"/>
              </a:rPr>
              <a:t>fast </a:t>
            </a:r>
            <a:endParaRPr lang="en-US" altLang="zh-CN" sz="2300" b="0" dirty="0" smtClean="0">
              <a:latin typeface="+mn-lt"/>
            </a:endParaRPr>
          </a:p>
          <a:p>
            <a:pPr marL="0" lvl="1" indent="0">
              <a:spcBef>
                <a:spcPts val="600"/>
              </a:spcBef>
              <a:buSzPct val="60000"/>
              <a:buNone/>
            </a:pPr>
            <a:r>
              <a:rPr lang="en-US" altLang="zh-CN" sz="2300" dirty="0" smtClean="0"/>
              <a:t>    </a:t>
            </a:r>
            <a:r>
              <a:rPr lang="en-US" altLang="zh-CN" sz="2300" b="0" dirty="0" smtClean="0">
                <a:latin typeface="+mn-lt"/>
              </a:rPr>
              <a:t>attacks</a:t>
            </a:r>
            <a:r>
              <a:rPr lang="en-US" altLang="zh-CN" sz="2300" b="0" dirty="0">
                <a:latin typeface="+mn-lt"/>
              </a:rPr>
              <a:t>, and </a:t>
            </a:r>
            <a:r>
              <a:rPr lang="en-US" altLang="zh-CN" sz="2300" b="0" dirty="0" smtClean="0">
                <a:latin typeface="+mn-lt"/>
              </a:rPr>
              <a:t>coordinated forward</a:t>
            </a:r>
            <a:endParaRPr lang="en-US" altLang="zh-CN" sz="2300" b="0" dirty="0" smtClean="0">
              <a:latin typeface="+mn-lt"/>
            </a:endParaRPr>
          </a:p>
          <a:p>
            <a:pPr marL="0" lvl="1" indent="0">
              <a:spcBef>
                <a:spcPts val="600"/>
              </a:spcBef>
              <a:buSzPct val="60000"/>
              <a:buNone/>
            </a:pPr>
            <a:r>
              <a:rPr lang="en-US" altLang="zh-CN" sz="2300" dirty="0" smtClean="0"/>
              <a:t>    </a:t>
            </a:r>
            <a:r>
              <a:rPr lang="en-US" altLang="zh-CN" sz="2300" b="0" dirty="0" smtClean="0">
                <a:latin typeface="+mn-lt"/>
              </a:rPr>
              <a:t>and backward moves</a:t>
            </a:r>
            <a:endParaRPr lang="en-US" altLang="zh-CN" sz="2300" b="0" dirty="0" smtClean="0">
              <a:latin typeface="+mn-lt"/>
            </a:endParaRPr>
          </a:p>
          <a:p>
            <a:pPr marL="0" lvl="1" indent="0"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en-US" altLang="zh-CN" sz="2300" b="0" dirty="0" smtClean="0">
                <a:latin typeface="+mn-lt"/>
              </a:rPr>
              <a:t>  Its </a:t>
            </a:r>
            <a:r>
              <a:rPr lang="en-US" altLang="zh-CN" sz="2300" b="0" dirty="0">
                <a:latin typeface="+mn-lt"/>
              </a:rPr>
              <a:t>serial moves are mostly short and </a:t>
            </a:r>
            <a:endParaRPr lang="en-US" altLang="zh-CN" sz="2300" b="0" dirty="0" smtClean="0">
              <a:latin typeface="+mn-lt"/>
            </a:endParaRPr>
          </a:p>
          <a:p>
            <a:pPr marL="0" lvl="1" indent="0">
              <a:spcBef>
                <a:spcPts val="600"/>
              </a:spcBef>
              <a:buSzPct val="60000"/>
              <a:buNone/>
            </a:pPr>
            <a:r>
              <a:rPr lang="en-US" altLang="zh-CN" sz="2300" dirty="0" smtClean="0"/>
              <a:t>    </a:t>
            </a:r>
            <a:r>
              <a:rPr lang="en-US" altLang="zh-CN" sz="2300" b="0" dirty="0" smtClean="0">
                <a:latin typeface="+mn-lt"/>
              </a:rPr>
              <a:t>straight</a:t>
            </a:r>
            <a:r>
              <a:rPr lang="en-US" altLang="zh-CN" sz="2300" b="0" dirty="0">
                <a:latin typeface="+mn-lt"/>
              </a:rPr>
              <a:t>.</a:t>
            </a:r>
            <a:endParaRPr lang="en-US" altLang="zh-CN" sz="2300" b="0" dirty="0">
              <a:latin typeface="+mn-lt"/>
            </a:endParaRPr>
          </a:p>
        </p:txBody>
      </p:sp>
      <p:pic>
        <p:nvPicPr>
          <p:cNvPr id="227336" name="Picture 8" descr="F:\中国文化概况\图\2007725235339719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2" y="2000244"/>
            <a:ext cx="2878457" cy="3071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组合 4"/>
          <p:cNvGrpSpPr/>
          <p:nvPr/>
        </p:nvGrpSpPr>
        <p:grpSpPr bwMode="auto">
          <a:xfrm>
            <a:off x="0" y="564604"/>
            <a:ext cx="9144000" cy="420688"/>
            <a:chOff x="0" y="133158"/>
            <a:chExt cx="9144000" cy="420086"/>
          </a:xfrm>
        </p:grpSpPr>
        <p:cxnSp>
          <p:nvCxnSpPr>
            <p:cNvPr id="11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3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71406" y="49188"/>
            <a:ext cx="5400600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Traditional </a:t>
            </a: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Physical Activities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sp>
        <p:nvSpPr>
          <p:cNvPr id="15" name="Rectangle 2"/>
          <p:cNvSpPr txBox="1">
            <a:spLocks noRot="1" noChangeArrowheads="1"/>
          </p:cNvSpPr>
          <p:nvPr/>
        </p:nvSpPr>
        <p:spPr>
          <a:xfrm>
            <a:off x="1857356" y="1000112"/>
            <a:ext cx="6072230" cy="571504"/>
          </a:xfrm>
          <a:prstGeom prst="rect">
            <a:avLst/>
          </a:prstGeom>
        </p:spPr>
        <p:txBody>
          <a:bodyPr/>
          <a:lstStyle/>
          <a:p>
            <a:pPr lvl="0" algn="ctr" defTabSz="971550"/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+mj-ea"/>
                <a:cs typeface="+mj-cs"/>
              </a:rPr>
              <a:t>Distinguished Forms of Chinese Martial Arts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74271" y="1500178"/>
            <a:ext cx="2126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 smtClean="0">
                <a:solidFill>
                  <a:schemeClr val="accent6">
                    <a:lumMod val="75000"/>
                  </a:schemeClr>
                </a:solidFill>
              </a:rPr>
              <a:t>Shaolin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 Boxing 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7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7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4"/>
          <p:cNvGrpSpPr/>
          <p:nvPr/>
        </p:nvGrpSpPr>
        <p:grpSpPr bwMode="auto">
          <a:xfrm>
            <a:off x="0" y="564604"/>
            <a:ext cx="9144000" cy="420688"/>
            <a:chOff x="0" y="133158"/>
            <a:chExt cx="9144000" cy="420086"/>
          </a:xfrm>
        </p:grpSpPr>
        <p:cxnSp>
          <p:nvCxnSpPr>
            <p:cNvPr id="11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3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71406" y="71418"/>
            <a:ext cx="5400600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Traditional </a:t>
            </a: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Physical Activities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3571868" y="1643054"/>
            <a:ext cx="5357818" cy="3571900"/>
          </a:xfrm>
          <a:prstGeom prst="rect">
            <a:avLst/>
          </a:prstGeom>
        </p:spPr>
        <p:txBody>
          <a:bodyPr/>
          <a:lstStyle/>
          <a:p>
            <a:pPr marL="0" lvl="1" defTabSz="971550"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en-US" altLang="zh-CN" sz="2300" dirty="0" smtClean="0">
                <a:latin typeface="+mn-lt"/>
                <a:ea typeface="+mn-ea"/>
              </a:rPr>
              <a:t> A popular school of martial arts </a:t>
            </a:r>
            <a:endParaRPr lang="en-US" altLang="zh-CN" sz="2300" dirty="0" smtClean="0">
              <a:latin typeface="+mn-lt"/>
              <a:ea typeface="+mn-ea"/>
            </a:endParaRPr>
          </a:p>
          <a:p>
            <a:pPr marL="0" lvl="1" defTabSz="971550"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en-US" altLang="zh-CN" sz="2300" dirty="0" smtClean="0">
                <a:latin typeface="+mn-lt"/>
                <a:ea typeface="+mn-ea"/>
              </a:rPr>
              <a:t> Marked with slow and gentle movements</a:t>
            </a:r>
            <a:endParaRPr lang="en-US" altLang="zh-CN" sz="2300" dirty="0" smtClean="0">
              <a:latin typeface="+mn-lt"/>
              <a:ea typeface="+mn-ea"/>
            </a:endParaRPr>
          </a:p>
          <a:p>
            <a:pPr marL="0" lvl="1" defTabSz="971550"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en-US" altLang="zh-CN" sz="2300" dirty="0" smtClean="0">
                <a:latin typeface="+mn-lt"/>
                <a:ea typeface="+mn-ea"/>
              </a:rPr>
              <a:t> Designed for defense, strengthening of </a:t>
            </a:r>
            <a:endParaRPr lang="en-US" altLang="zh-CN" sz="2300" dirty="0" smtClean="0">
              <a:latin typeface="+mn-lt"/>
              <a:ea typeface="+mn-ea"/>
            </a:endParaRPr>
          </a:p>
          <a:p>
            <a:pPr marL="0" lvl="1" defTabSz="971550">
              <a:spcBef>
                <a:spcPts val="600"/>
              </a:spcBef>
              <a:buSzPct val="60000"/>
            </a:pPr>
            <a:r>
              <a:rPr lang="en-US" altLang="zh-CN" sz="2300" dirty="0" smtClean="0">
                <a:latin typeface="+mn-lt"/>
                <a:ea typeface="+mn-ea"/>
              </a:rPr>
              <a:t>   physical and prevention of diseases</a:t>
            </a:r>
            <a:endParaRPr lang="en-US" altLang="zh-CN" sz="2300" dirty="0" smtClean="0">
              <a:latin typeface="+mn-lt"/>
              <a:ea typeface="+mn-ea"/>
            </a:endParaRPr>
          </a:p>
          <a:p>
            <a:pPr marL="0" lvl="1" defTabSz="971550"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en-US" altLang="zh-CN" sz="2300" dirty="0" smtClean="0">
                <a:latin typeface="+mn-lt"/>
                <a:ea typeface="+mn-ea"/>
              </a:rPr>
              <a:t> The mind guide the body through </a:t>
            </a:r>
            <a:endParaRPr lang="en-US" altLang="zh-CN" sz="2300" dirty="0" smtClean="0">
              <a:latin typeface="+mn-lt"/>
              <a:ea typeface="+mn-ea"/>
            </a:endParaRPr>
          </a:p>
          <a:p>
            <a:pPr marL="0" lvl="1" defTabSz="971550">
              <a:spcBef>
                <a:spcPts val="600"/>
              </a:spcBef>
              <a:buSzPct val="60000"/>
            </a:pPr>
            <a:r>
              <a:rPr lang="en-US" altLang="zh-CN" sz="2300" dirty="0" smtClean="0">
                <a:latin typeface="+mn-lt"/>
                <a:ea typeface="+mn-ea"/>
              </a:rPr>
              <a:t>   graceful, gentle and firm movements.</a:t>
            </a:r>
            <a:endParaRPr lang="en-US" altLang="zh-CN" sz="4800" dirty="0" smtClean="0">
              <a:latin typeface="+mn-lt"/>
              <a:ea typeface="+mn-ea"/>
            </a:endParaRPr>
          </a:p>
          <a:p>
            <a:pPr marL="0" lvl="1" defTabSz="971550"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en-US" altLang="zh-CN" sz="2300" dirty="0" smtClean="0">
                <a:latin typeface="+mn-lt"/>
                <a:ea typeface="+mn-ea"/>
              </a:rPr>
              <a:t> Originated in Henan province and had </a:t>
            </a:r>
            <a:endParaRPr lang="en-US" altLang="zh-CN" sz="2300" dirty="0" smtClean="0">
              <a:latin typeface="+mn-lt"/>
              <a:ea typeface="+mn-ea"/>
            </a:endParaRPr>
          </a:p>
          <a:p>
            <a:pPr marL="0" lvl="1" defTabSz="971550">
              <a:spcBef>
                <a:spcPts val="600"/>
              </a:spcBef>
              <a:buSzPct val="60000"/>
            </a:pPr>
            <a:r>
              <a:rPr lang="en-US" altLang="zh-CN" sz="2300" dirty="0" smtClean="0">
                <a:latin typeface="+mn-lt"/>
                <a:ea typeface="+mn-ea"/>
              </a:rPr>
              <a:t>   developed many different schools</a:t>
            </a:r>
            <a:endParaRPr lang="en-US" altLang="zh-CN" sz="4800" dirty="0" smtClean="0">
              <a:latin typeface="+mn-lt"/>
              <a:ea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892341" y="1142988"/>
            <a:ext cx="279781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dirty="0" smtClean="0">
                <a:solidFill>
                  <a:schemeClr val="accent6">
                    <a:lumMod val="75000"/>
                  </a:schemeClr>
                </a:solidFill>
              </a:rPr>
              <a:t>Tai Chi Chuan</a:t>
            </a:r>
            <a:r>
              <a:rPr lang="zh-CN" altLang="en-US" sz="2400" b="1" i="1" dirty="0" smtClean="0">
                <a:solidFill>
                  <a:schemeClr val="accent6">
                    <a:lumMod val="75000"/>
                  </a:schemeClr>
                </a:solidFill>
              </a:rPr>
              <a:t>太极拳</a:t>
            </a:r>
            <a:endParaRPr lang="zh-CN" altLang="en-US" sz="2400" b="1" i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1986" name="Picture 2" descr="http://static2.photo.sina.com.cn/middle/4591ec53h8710e5830001&amp;690"/>
          <p:cNvPicPr>
            <a:picLocks noChangeAspect="1" noChangeArrowheads="1"/>
          </p:cNvPicPr>
          <p:nvPr/>
        </p:nvPicPr>
        <p:blipFill>
          <a:blip r:embed="rId2"/>
          <a:srcRect l="30349"/>
          <a:stretch>
            <a:fillRect/>
          </a:stretch>
        </p:blipFill>
        <p:spPr bwMode="auto">
          <a:xfrm>
            <a:off x="142844" y="1500198"/>
            <a:ext cx="3357586" cy="35718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199A1A6-EF60-4BD5-8CF6-6D5B9433BF84}" type="slidenum">
              <a:rPr lang="zh-CN" altLang="en-US"/>
            </a:fld>
            <a:endParaRPr lang="zh-CN" altLang="en-US"/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12700" y="4075113"/>
            <a:ext cx="2208213" cy="16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4" descr="C:\Documents and Settings\Administrator\桌面\素材\miaoyu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2950" y="0"/>
            <a:ext cx="20447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 descr="Screen Shot 2015-11-09 at 7.14.41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3" r="1435"/>
          <a:stretch>
            <a:fillRect/>
          </a:stretch>
        </p:blipFill>
        <p:spPr>
          <a:xfrm>
            <a:off x="2627784" y="833385"/>
            <a:ext cx="3960440" cy="40689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5"/>
          <p:cNvSpPr txBox="1"/>
          <p:nvPr/>
        </p:nvSpPr>
        <p:spPr>
          <a:xfrm>
            <a:off x="3571868" y="3169217"/>
            <a:ext cx="2143140" cy="1259919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400" b="1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Chapter 6</a:t>
            </a:r>
            <a:endParaRPr lang="en-US" altLang="zh-CN" sz="3400" b="1" dirty="0" smtClea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400" b="1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Sports</a:t>
            </a:r>
            <a:endParaRPr lang="en-US" altLang="zh-CN" sz="3400" b="1" dirty="0" smtClea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31" name="Picture 7" descr="1ACB68C8A34D4256878436E988EB829B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21" y="3071814"/>
            <a:ext cx="3114675" cy="1951303"/>
          </a:xfrm>
          <a:prstGeom prst="rect">
            <a:avLst/>
          </a:prstGeom>
          <a:noFill/>
        </p:spPr>
      </p:pic>
      <p:grpSp>
        <p:nvGrpSpPr>
          <p:cNvPr id="9" name="组合 4"/>
          <p:cNvGrpSpPr/>
          <p:nvPr/>
        </p:nvGrpSpPr>
        <p:grpSpPr bwMode="auto">
          <a:xfrm>
            <a:off x="0" y="564604"/>
            <a:ext cx="9144000" cy="420688"/>
            <a:chOff x="0" y="133158"/>
            <a:chExt cx="9144000" cy="420086"/>
          </a:xfrm>
        </p:grpSpPr>
        <p:cxnSp>
          <p:nvCxnSpPr>
            <p:cNvPr id="10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71406" y="49188"/>
            <a:ext cx="5400600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Traditional </a:t>
            </a: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Physical Activities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857224" y="1643054"/>
            <a:ext cx="7643866" cy="2928958"/>
          </a:xfrm>
          <a:prstGeom prst="rect">
            <a:avLst/>
          </a:prstGeom>
        </p:spPr>
        <p:txBody>
          <a:bodyPr/>
          <a:lstStyle/>
          <a:p>
            <a:pPr marL="0" lvl="1" defTabSz="971550"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en-US" altLang="zh-CN" sz="2300" dirty="0" smtClean="0">
                <a:latin typeface="+mn-lt"/>
                <a:ea typeface="+mn-ea"/>
              </a:rPr>
              <a:t> Practiced by the Chinese on a regular basis to </a:t>
            </a:r>
            <a:r>
              <a:rPr lang="en-US" altLang="zh-CN" sz="2300" dirty="0" smtClean="0">
                <a:solidFill>
                  <a:srgbClr val="FF0000"/>
                </a:solidFill>
                <a:latin typeface="+mn-lt"/>
                <a:ea typeface="+mn-ea"/>
              </a:rPr>
              <a:t>keep fit</a:t>
            </a:r>
            <a:r>
              <a:rPr lang="en-US" altLang="zh-CN" sz="2300" dirty="0" smtClean="0">
                <a:latin typeface="+mn-lt"/>
                <a:ea typeface="+mn-ea"/>
              </a:rPr>
              <a:t>. </a:t>
            </a:r>
            <a:endParaRPr lang="en-US" altLang="zh-CN" sz="2300" dirty="0" smtClean="0">
              <a:latin typeface="+mn-lt"/>
              <a:ea typeface="+mn-ea"/>
            </a:endParaRPr>
          </a:p>
          <a:p>
            <a:pPr marL="0" lvl="1" defTabSz="971550"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en-US" altLang="zh-CN" sz="2300" dirty="0" smtClean="0">
                <a:latin typeface="+mn-lt"/>
                <a:ea typeface="+mn-ea"/>
              </a:rPr>
              <a:t> “</a:t>
            </a:r>
            <a:r>
              <a:rPr lang="en-US" altLang="zh-CN" sz="2300" dirty="0" err="1" smtClean="0">
                <a:latin typeface="+mn-lt"/>
                <a:ea typeface="+mn-ea"/>
              </a:rPr>
              <a:t>Qi</a:t>
            </a:r>
            <a:r>
              <a:rPr lang="en-US" altLang="zh-CN" sz="2300" dirty="0" smtClean="0">
                <a:latin typeface="+mn-lt"/>
                <a:ea typeface="+mn-ea"/>
              </a:rPr>
              <a:t> ” literally means “air” and implies “life force”</a:t>
            </a:r>
            <a:endParaRPr lang="en-US" altLang="zh-CN" sz="4800" dirty="0" smtClean="0">
              <a:latin typeface="+mn-lt"/>
              <a:ea typeface="+mn-ea"/>
            </a:endParaRPr>
          </a:p>
          <a:p>
            <a:pPr marL="0" lvl="1" defTabSz="971550"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en-US" altLang="zh-CN" sz="2300" dirty="0" smtClean="0">
                <a:latin typeface="+mn-lt"/>
                <a:ea typeface="+mn-ea"/>
              </a:rPr>
              <a:t> The purpose of qigong is to coordinate the health of the  </a:t>
            </a:r>
            <a:endParaRPr lang="en-US" altLang="zh-CN" sz="2300" dirty="0" smtClean="0">
              <a:latin typeface="+mn-lt"/>
              <a:ea typeface="+mn-ea"/>
            </a:endParaRPr>
          </a:p>
          <a:p>
            <a:pPr marL="0" lvl="1" defTabSz="971550">
              <a:spcBef>
                <a:spcPts val="600"/>
              </a:spcBef>
              <a:buSzPct val="60000"/>
            </a:pPr>
            <a:r>
              <a:rPr lang="en-US" altLang="zh-CN" sz="2300" dirty="0" smtClean="0">
                <a:latin typeface="+mn-lt"/>
                <a:ea typeface="+mn-ea"/>
              </a:rPr>
              <a:t>   mind and body. </a:t>
            </a:r>
            <a:endParaRPr lang="en-US" altLang="zh-CN" sz="2300" dirty="0" smtClean="0">
              <a:latin typeface="+mn-lt"/>
              <a:ea typeface="+mn-ea"/>
            </a:endParaRPr>
          </a:p>
          <a:p>
            <a:pPr marL="0" lvl="1" defTabSz="971550">
              <a:spcBef>
                <a:spcPts val="600"/>
              </a:spcBef>
              <a:buSzPct val="60000"/>
              <a:buFont typeface="Wingdings" panose="05000000000000000000" pitchFamily="2" charset="2"/>
              <a:buChar char="l"/>
            </a:pPr>
            <a:r>
              <a:rPr lang="en-US" altLang="zh-CN" sz="2300" dirty="0" smtClean="0">
                <a:latin typeface="+mn-lt"/>
                <a:ea typeface="+mn-ea"/>
              </a:rPr>
              <a:t> </a:t>
            </a:r>
            <a:r>
              <a:rPr lang="en-US" altLang="zh-CN" sz="2300" dirty="0" smtClean="0">
                <a:solidFill>
                  <a:srgbClr val="FF0000"/>
                </a:solidFill>
                <a:latin typeface="+mn-lt"/>
                <a:ea typeface="+mn-ea"/>
              </a:rPr>
              <a:t>Two categories</a:t>
            </a:r>
            <a:r>
              <a:rPr lang="zh-CN" altLang="en-US" sz="2300" dirty="0" smtClean="0">
                <a:latin typeface="+mn-lt"/>
                <a:ea typeface="+mn-ea"/>
              </a:rPr>
              <a:t>：</a:t>
            </a:r>
            <a:endParaRPr lang="en-US" altLang="zh-CN" sz="2300" dirty="0" smtClean="0">
              <a:latin typeface="+mn-lt"/>
              <a:ea typeface="+mn-ea"/>
            </a:endParaRPr>
          </a:p>
          <a:p>
            <a:pPr marL="0" lvl="1" defTabSz="971550">
              <a:spcBef>
                <a:spcPts val="600"/>
              </a:spcBef>
              <a:buSzPct val="60000"/>
            </a:pPr>
            <a:r>
              <a:rPr lang="en-US" altLang="zh-CN" sz="2300" dirty="0" smtClean="0">
                <a:latin typeface="+mn-lt"/>
                <a:ea typeface="+mn-ea"/>
              </a:rPr>
              <a:t>   the quiescent type</a:t>
            </a:r>
            <a:endParaRPr lang="en-US" altLang="zh-CN" sz="2300" dirty="0" smtClean="0">
              <a:latin typeface="+mn-lt"/>
              <a:ea typeface="+mn-ea"/>
            </a:endParaRPr>
          </a:p>
          <a:p>
            <a:pPr marL="0" lvl="1" defTabSz="971550">
              <a:spcBef>
                <a:spcPts val="600"/>
              </a:spcBef>
              <a:buSzPct val="60000"/>
            </a:pPr>
            <a:r>
              <a:rPr lang="en-US" altLang="zh-CN" sz="2300" dirty="0" smtClean="0">
                <a:latin typeface="+mn-lt"/>
                <a:ea typeface="+mn-ea"/>
              </a:rPr>
              <a:t>   the mobile type </a:t>
            </a:r>
            <a:endParaRPr lang="en-US" altLang="zh-CN" sz="2300" dirty="0" smtClean="0">
              <a:latin typeface="+mn-lt"/>
              <a:ea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00496" y="1071550"/>
            <a:ext cx="1116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dirty="0" smtClean="0">
                <a:solidFill>
                  <a:schemeClr val="accent6">
                    <a:lumMod val="75000"/>
                  </a:schemeClr>
                </a:solidFill>
              </a:rPr>
              <a:t>Qigong</a:t>
            </a:r>
            <a:endParaRPr lang="en-US" altLang="zh-CN" sz="2400" b="1" i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571472" y="1190620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Superstars of Modern Martial Arts</a:t>
            </a:r>
            <a:endParaRPr lang="en-US" altLang="zh-CN" sz="24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34499" name="Rectangle 3"/>
          <p:cNvSpPr>
            <a:spLocks noGrp="1" noChangeArrowheads="1"/>
          </p:cNvSpPr>
          <p:nvPr>
            <p:ph sz="half" idx="4294967295"/>
          </p:nvPr>
        </p:nvSpPr>
        <p:spPr>
          <a:xfrm>
            <a:off x="500034" y="1785930"/>
            <a:ext cx="5000660" cy="3771636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dirty="0" smtClean="0"/>
              <a:t>contribute to the Chinese and even Asian culture</a:t>
            </a:r>
            <a:endParaRPr lang="en-US" altLang="zh-CN" sz="2400" dirty="0" smtClean="0"/>
          </a:p>
          <a:p>
            <a:r>
              <a:rPr lang="en-US" altLang="zh-CN" sz="2400" dirty="0" smtClean="0"/>
              <a:t>have opened the door for people of all races and cultures, and are</a:t>
            </a:r>
            <a:endParaRPr lang="en-US" altLang="zh-CN" sz="2400" dirty="0" smtClean="0"/>
          </a:p>
          <a:p>
            <a:r>
              <a:rPr lang="en-US" altLang="zh-CN" sz="2400" dirty="0" smtClean="0"/>
              <a:t>followed by countless people in pursuing their kung fu dreams</a:t>
            </a:r>
            <a:endParaRPr lang="en-US" altLang="zh-CN" sz="2400" dirty="0" smtClean="0"/>
          </a:p>
          <a:p>
            <a:endParaRPr lang="en-US" altLang="zh-CN" sz="2400" b="0" dirty="0">
              <a:latin typeface="+mn-lt"/>
            </a:endParaRPr>
          </a:p>
        </p:txBody>
      </p:sp>
      <p:grpSp>
        <p:nvGrpSpPr>
          <p:cNvPr id="9" name="组合 4"/>
          <p:cNvGrpSpPr/>
          <p:nvPr/>
        </p:nvGrpSpPr>
        <p:grpSpPr bwMode="auto">
          <a:xfrm>
            <a:off x="0" y="636612"/>
            <a:ext cx="9144000" cy="420688"/>
            <a:chOff x="0" y="133158"/>
            <a:chExt cx="9144000" cy="420086"/>
          </a:xfrm>
        </p:grpSpPr>
        <p:cxnSp>
          <p:nvCxnSpPr>
            <p:cNvPr id="10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142844" y="121196"/>
            <a:ext cx="5400600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Traditional </a:t>
            </a: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Physical Activities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pic>
        <p:nvPicPr>
          <p:cNvPr id="39938" name="Picture 2" descr="http://ent.southcn.com/yulefirst/200605170317_126899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0694" y="2000244"/>
            <a:ext cx="3332555" cy="2571768"/>
          </a:xfrm>
          <a:prstGeom prst="rect">
            <a:avLst/>
          </a:prstGeom>
          <a:noFill/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234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234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234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F273719-64EF-4178-AB06-BEABDBFD1422}" type="slidenum">
              <a:rPr lang="zh-CN" altLang="en-US"/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 bwMode="auto">
          <a:xfrm>
            <a:off x="1043608" y="1273322"/>
            <a:ext cx="1577475" cy="4178727"/>
            <a:chOff x="1017260" y="1143576"/>
            <a:chExt cx="1577856" cy="4177416"/>
          </a:xfrm>
        </p:grpSpPr>
        <p:sp>
          <p:nvSpPr>
            <p:cNvPr id="6" name="矩形 5"/>
            <p:cNvSpPr/>
            <p:nvPr/>
          </p:nvSpPr>
          <p:spPr>
            <a:xfrm>
              <a:off x="1188358" y="3938302"/>
              <a:ext cx="1271894" cy="179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8463" name="Picture 2"/>
            <p:cNvPicPr>
              <a:picLocks noChangeAspect="1" noChangeArrowheads="1"/>
            </p:cNvPicPr>
            <p:nvPr/>
          </p:nvPicPr>
          <p:blipFill>
            <a:blip r:embed="rId1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87624" y="1143576"/>
              <a:ext cx="1273365" cy="2735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 bwMode="auto">
            <a:xfrm>
              <a:off x="1389731" y="2379438"/>
              <a:ext cx="869149" cy="17021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65" name="TextBox 8"/>
            <p:cNvSpPr txBox="1">
              <a:spLocks noChangeArrowheads="1"/>
            </p:cNvSpPr>
            <p:nvPr/>
          </p:nvSpPr>
          <p:spPr bwMode="auto">
            <a:xfrm>
              <a:off x="1017260" y="4225651"/>
              <a:ext cx="1577856" cy="109534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Traditional </a:t>
              </a:r>
              <a:endParaRPr lang="en-US" altLang="zh-CN" sz="2400" b="1" dirty="0" smtClean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Physical</a:t>
              </a:r>
              <a:endParaRPr lang="en-US" altLang="zh-CN" sz="2400" b="1" dirty="0" smtClean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Culture</a:t>
              </a:r>
              <a:endParaRPr lang="zh-CN" altLang="en-US" sz="24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2483768" y="1273324"/>
            <a:ext cx="1519441" cy="4137071"/>
            <a:chOff x="2447322" y="1142384"/>
            <a:chExt cx="1519808" cy="4137172"/>
          </a:xfrm>
        </p:grpSpPr>
        <p:sp>
          <p:nvSpPr>
            <p:cNvPr id="11" name="矩形 10"/>
            <p:cNvSpPr/>
            <p:nvPr/>
          </p:nvSpPr>
          <p:spPr>
            <a:xfrm>
              <a:off x="2586319" y="3938051"/>
              <a:ext cx="1271894" cy="179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658"/>
            <a:stretch>
              <a:fillRect/>
            </a:stretch>
          </p:blipFill>
          <p:spPr bwMode="auto">
            <a:xfrm>
              <a:off x="2585586" y="1142384"/>
              <a:ext cx="1273364" cy="2736369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 bwMode="auto">
            <a:xfrm>
              <a:off x="2787692" y="2379437"/>
              <a:ext cx="869149" cy="17021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61" name="TextBox 13"/>
            <p:cNvSpPr txBox="1">
              <a:spLocks noChangeArrowheads="1"/>
            </p:cNvSpPr>
            <p:nvPr/>
          </p:nvSpPr>
          <p:spPr bwMode="auto">
            <a:xfrm>
              <a:off x="2447322" y="4225652"/>
              <a:ext cx="1519808" cy="10539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300" b="1" dirty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Traditional </a:t>
              </a:r>
              <a:endParaRPr lang="en-US" altLang="zh-CN" sz="23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300" b="1" dirty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Physical</a:t>
              </a:r>
              <a:endParaRPr lang="en-US" altLang="zh-CN" sz="23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3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Activities</a:t>
              </a:r>
              <a:endParaRPr lang="en-US" altLang="zh-CN" sz="23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5375378" y="1273324"/>
            <a:ext cx="1356862" cy="4049435"/>
            <a:chOff x="5251843" y="1143765"/>
            <a:chExt cx="1357189" cy="4047951"/>
          </a:xfrm>
        </p:grpSpPr>
        <p:sp>
          <p:nvSpPr>
            <p:cNvPr id="16" name="矩形 15"/>
            <p:cNvSpPr/>
            <p:nvPr/>
          </p:nvSpPr>
          <p:spPr>
            <a:xfrm>
              <a:off x="5322624" y="3938341"/>
              <a:ext cx="1271894" cy="1793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7" name="Picture 7"/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645"/>
            <a:stretch>
              <a:fillRect/>
            </a:stretch>
          </p:blipFill>
          <p:spPr bwMode="auto">
            <a:xfrm>
              <a:off x="5321890" y="1143765"/>
              <a:ext cx="1273365" cy="27353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5523996" y="2379439"/>
              <a:ext cx="869149" cy="17021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57" name="TextBox 18"/>
            <p:cNvSpPr txBox="1">
              <a:spLocks noChangeArrowheads="1"/>
            </p:cNvSpPr>
            <p:nvPr/>
          </p:nvSpPr>
          <p:spPr bwMode="auto">
            <a:xfrm>
              <a:off x="5251843" y="4225652"/>
              <a:ext cx="1357189" cy="9660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GB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Olympics</a:t>
              </a:r>
              <a:endParaRPr lang="en-GB" altLang="zh-CN" sz="2400" b="1" dirty="0" smtClean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120000"/>
                </a:lnSpc>
              </a:pPr>
              <a:r>
                <a:rPr lang="en-GB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&amp; China</a:t>
              </a:r>
              <a:endParaRPr lang="zh-CN" altLang="en-US" sz="24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6762531" y="1273325"/>
            <a:ext cx="1697901" cy="4136894"/>
            <a:chOff x="6553195" y="1143767"/>
            <a:chExt cx="1698312" cy="4135376"/>
          </a:xfrm>
        </p:grpSpPr>
        <p:sp>
          <p:nvSpPr>
            <p:cNvPr id="21" name="矩形 20"/>
            <p:cNvSpPr/>
            <p:nvPr/>
          </p:nvSpPr>
          <p:spPr>
            <a:xfrm>
              <a:off x="6690777" y="3938341"/>
              <a:ext cx="1271895" cy="1793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90042" y="1143767"/>
              <a:ext cx="1273364" cy="2735299"/>
            </a:xfrm>
            <a:prstGeom prst="rect">
              <a:avLst/>
            </a:prstGeom>
            <a:noFill/>
          </p:spPr>
        </p:pic>
        <p:sp>
          <p:nvSpPr>
            <p:cNvPr id="23" name="TextBox 22"/>
            <p:cNvSpPr txBox="1"/>
            <p:nvPr/>
          </p:nvSpPr>
          <p:spPr bwMode="auto">
            <a:xfrm>
              <a:off x="6892149" y="2379439"/>
              <a:ext cx="869149" cy="17021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53" name="TextBox 23"/>
            <p:cNvSpPr txBox="1">
              <a:spLocks noChangeArrowheads="1"/>
            </p:cNvSpPr>
            <p:nvPr/>
          </p:nvSpPr>
          <p:spPr bwMode="auto">
            <a:xfrm>
              <a:off x="6553195" y="4225652"/>
              <a:ext cx="1698312" cy="10534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300" b="1" dirty="0" smtClean="0">
                  <a:solidFill>
                    <a:srgbClr val="7F7F7F"/>
                  </a:solidFill>
                  <a:latin typeface="+mn-lt"/>
                  <a:ea typeface="冬青黑体简体中文 W6"/>
                  <a:cs typeface="冬青黑体简体中文 W6"/>
                </a:rPr>
                <a:t>Outstanding</a:t>
              </a:r>
              <a:endParaRPr lang="en-US" altLang="zh-CN" sz="2300" b="1" dirty="0" smtClean="0">
                <a:solidFill>
                  <a:srgbClr val="7F7F7F"/>
                </a:solidFill>
                <a:latin typeface="+mn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300" b="1" dirty="0" smtClean="0">
                  <a:solidFill>
                    <a:srgbClr val="7F7F7F"/>
                  </a:solidFill>
                  <a:latin typeface="+mn-lt"/>
                  <a:ea typeface="冬青黑体简体中文 W6"/>
                  <a:cs typeface="冬青黑体简体中文 W6"/>
                </a:rPr>
                <a:t>Sports and </a:t>
              </a:r>
              <a:endParaRPr lang="en-US" altLang="zh-CN" sz="2300" b="1" dirty="0" smtClean="0">
                <a:solidFill>
                  <a:srgbClr val="7F7F7F"/>
                </a:solidFill>
                <a:latin typeface="+mn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300" b="1" dirty="0" smtClean="0">
                  <a:solidFill>
                    <a:srgbClr val="7F7F7F"/>
                  </a:solidFill>
                  <a:latin typeface="+mn-lt"/>
                  <a:ea typeface="冬青黑体简体中文 W6"/>
                  <a:cs typeface="冬青黑体简体中文 W6"/>
                </a:rPr>
                <a:t>athletes</a:t>
              </a:r>
              <a:endParaRPr lang="zh-CN" altLang="en-US" sz="2300" b="1" dirty="0">
                <a:solidFill>
                  <a:srgbClr val="7F7F7F"/>
                </a:solidFill>
                <a:latin typeface="+mn-lt"/>
                <a:ea typeface="冬青黑体简体中文 W6"/>
                <a:cs typeface="冬青黑体简体中文 W6"/>
              </a:endParaRPr>
            </a:p>
          </p:txBody>
        </p:sp>
      </p:grpSp>
      <p:sp>
        <p:nvSpPr>
          <p:cNvPr id="18440" name="TextBox 24"/>
          <p:cNvSpPr txBox="1">
            <a:spLocks noChangeArrowheads="1"/>
          </p:cNvSpPr>
          <p:nvPr/>
        </p:nvSpPr>
        <p:spPr bwMode="auto">
          <a:xfrm>
            <a:off x="293920" y="341470"/>
            <a:ext cx="2990322" cy="6668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Sports in China</a:t>
            </a:r>
            <a:endParaRPr lang="en-US" altLang="zh-CN" sz="3200" dirty="0" smtClean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grpSp>
        <p:nvGrpSpPr>
          <p:cNvPr id="18441" name="组合 25"/>
          <p:cNvGrpSpPr/>
          <p:nvPr/>
        </p:nvGrpSpPr>
        <p:grpSpPr bwMode="auto">
          <a:xfrm>
            <a:off x="0" y="142856"/>
            <a:ext cx="9144000" cy="419100"/>
            <a:chOff x="0" y="133158"/>
            <a:chExt cx="9144000" cy="420086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48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9" name="直接连接符 28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 bwMode="auto">
          <a:xfrm>
            <a:off x="3995936" y="1273324"/>
            <a:ext cx="1290750" cy="4178622"/>
            <a:chOff x="3936217" y="1143578"/>
            <a:chExt cx="1291061" cy="4177311"/>
          </a:xfrm>
        </p:grpSpPr>
        <p:sp>
          <p:nvSpPr>
            <p:cNvPr id="31" name="矩形 30"/>
            <p:cNvSpPr/>
            <p:nvPr/>
          </p:nvSpPr>
          <p:spPr>
            <a:xfrm>
              <a:off x="3953796" y="3938302"/>
              <a:ext cx="1273482" cy="179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46708" y="1143578"/>
              <a:ext cx="1280394" cy="2735446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 bwMode="auto">
            <a:xfrm>
              <a:off x="4155845" y="2379439"/>
              <a:ext cx="869149" cy="17021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46" name="TextBox 33"/>
            <p:cNvSpPr txBox="1">
              <a:spLocks noChangeArrowheads="1"/>
            </p:cNvSpPr>
            <p:nvPr/>
          </p:nvSpPr>
          <p:spPr bwMode="auto">
            <a:xfrm>
              <a:off x="3936217" y="4225548"/>
              <a:ext cx="1277972" cy="109534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rgbClr val="A71F13"/>
                  </a:solidFill>
                  <a:ea typeface="冬青黑体简体中文 W6"/>
                  <a:cs typeface="冬青黑体简体中文 W6"/>
                </a:rPr>
                <a:t>National </a:t>
              </a:r>
              <a:endParaRPr lang="en-US" altLang="zh-CN" sz="2400" b="1" dirty="0">
                <a:solidFill>
                  <a:srgbClr val="A71F13"/>
                </a:solidFill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>
                  <a:solidFill>
                    <a:srgbClr val="A71F13"/>
                  </a:solidFill>
                  <a:ea typeface="冬青黑体简体中文 W6"/>
                  <a:cs typeface="冬青黑体简体中文 W6"/>
                </a:rPr>
                <a:t>Physical</a:t>
              </a:r>
              <a:endParaRPr lang="en-US" altLang="zh-CN" sz="2400" b="1" dirty="0">
                <a:solidFill>
                  <a:srgbClr val="A71F13"/>
                </a:solidFill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rgbClr val="A71F13"/>
                  </a:solidFill>
                  <a:ea typeface="冬青黑体简体中文 W6"/>
                  <a:cs typeface="冬青黑体简体中文 W6"/>
                </a:rPr>
                <a:t>Fitness</a:t>
              </a:r>
              <a:endParaRPr lang="en-US" altLang="zh-CN" sz="2400" b="1" dirty="0">
                <a:solidFill>
                  <a:srgbClr val="A71F13"/>
                </a:solidFill>
                <a:ea typeface="冬青黑体简体中文 W6"/>
                <a:cs typeface="冬青黑体简体中文 W6"/>
              </a:endParaRPr>
            </a:p>
          </p:txBody>
        </p:sp>
      </p:grpSp>
      <p:pic>
        <p:nvPicPr>
          <p:cNvPr id="39" name="图片 38" descr="21161363852705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71472" y="1514756"/>
            <a:ext cx="4857784" cy="3771636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dirty="0" smtClean="0"/>
              <a:t>Chinese people nowadays are paying more and more attention to fitness, and their lifestyle has changed a lot. </a:t>
            </a:r>
            <a:endParaRPr lang="en-US" altLang="zh-CN" sz="2400" dirty="0" smtClean="0"/>
          </a:p>
          <a:p>
            <a:r>
              <a:rPr lang="en-US" altLang="zh-CN" sz="2400" dirty="0" smtClean="0"/>
              <a:t>gymnasiums and stadiums, as well as </a:t>
            </a:r>
            <a:r>
              <a:rPr lang="en-US" altLang="zh-CN" sz="2400" b="0" dirty="0" smtClean="0">
                <a:latin typeface="+mn-lt"/>
              </a:rPr>
              <a:t>body-building </a:t>
            </a:r>
            <a:r>
              <a:rPr lang="en-US" altLang="zh-CN" sz="2400" b="0" dirty="0">
                <a:latin typeface="+mn-lt"/>
              </a:rPr>
              <a:t>equipment </a:t>
            </a:r>
            <a:endParaRPr lang="en-US" altLang="zh-CN" sz="2400" b="0" dirty="0" smtClean="0">
              <a:latin typeface="+mn-lt"/>
            </a:endParaRPr>
          </a:p>
          <a:p>
            <a:r>
              <a:rPr lang="en-US" altLang="zh-CN" sz="2400" b="0" dirty="0" smtClean="0">
                <a:latin typeface="+mn-lt"/>
              </a:rPr>
              <a:t>people begin to engage </a:t>
            </a:r>
            <a:r>
              <a:rPr lang="en-US" altLang="zh-CN" sz="2400" b="0" dirty="0">
                <a:latin typeface="+mn-lt"/>
              </a:rPr>
              <a:t>in their own ways to keep fit.</a:t>
            </a:r>
            <a:endParaRPr lang="en-US" altLang="zh-CN" sz="2400" b="0" dirty="0">
              <a:latin typeface="+mn-lt"/>
            </a:endParaRPr>
          </a:p>
        </p:txBody>
      </p:sp>
      <p:grpSp>
        <p:nvGrpSpPr>
          <p:cNvPr id="4" name="组合 4"/>
          <p:cNvGrpSpPr/>
          <p:nvPr/>
        </p:nvGrpSpPr>
        <p:grpSpPr bwMode="auto">
          <a:xfrm>
            <a:off x="0" y="636612"/>
            <a:ext cx="9144000" cy="420688"/>
            <a:chOff x="0" y="133158"/>
            <a:chExt cx="9144000" cy="420086"/>
          </a:xfrm>
        </p:grpSpPr>
        <p:cxnSp>
          <p:nvCxnSpPr>
            <p:cNvPr id="5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-180528" y="121196"/>
            <a:ext cx="5400600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National </a:t>
            </a: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physical fitness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pic>
        <p:nvPicPr>
          <p:cNvPr id="37890" name="Picture 2" descr="http://news.xinhuanet.com/sports/2013-11/16/medium-7b5b43af-b2d1-496d-9b83-12ff2062a6b11n.jpg"/>
          <p:cNvPicPr>
            <a:picLocks noChangeAspect="1" noChangeArrowheads="1"/>
          </p:cNvPicPr>
          <p:nvPr/>
        </p:nvPicPr>
        <p:blipFill>
          <a:blip r:embed="rId2"/>
          <a:srcRect l="21918"/>
          <a:stretch>
            <a:fillRect/>
          </a:stretch>
        </p:blipFill>
        <p:spPr bwMode="auto">
          <a:xfrm>
            <a:off x="5429316" y="1785930"/>
            <a:ext cx="3571840" cy="2857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36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36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3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54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-1514460" y="1000112"/>
            <a:ext cx="8229600" cy="657762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Kite Flying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4269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00034" y="1428740"/>
            <a:ext cx="6143668" cy="235745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0"/>
              </a:spcBef>
            </a:pPr>
            <a:r>
              <a:rPr lang="en-US" altLang="zh-CN" sz="2200" b="0" dirty="0" smtClean="0">
                <a:latin typeface="+mn-lt"/>
              </a:rPr>
              <a:t> a </a:t>
            </a:r>
            <a:r>
              <a:rPr lang="en-US" altLang="zh-CN" sz="2200" b="0" dirty="0">
                <a:latin typeface="+mn-lt"/>
              </a:rPr>
              <a:t>traditional Chinese </a:t>
            </a:r>
            <a:r>
              <a:rPr lang="en-US" altLang="zh-CN" sz="2200" b="0" dirty="0" smtClean="0">
                <a:latin typeface="+mn-lt"/>
              </a:rPr>
              <a:t>pastime with </a:t>
            </a:r>
            <a:r>
              <a:rPr lang="en-US" altLang="zh-CN" sz="2200" b="0" dirty="0">
                <a:latin typeface="+mn-lt"/>
              </a:rPr>
              <a:t>millions of </a:t>
            </a:r>
            <a:r>
              <a:rPr lang="en-US" altLang="zh-CN" sz="2200" b="0" dirty="0" smtClean="0">
                <a:latin typeface="+mn-lt"/>
              </a:rPr>
              <a:t>  </a:t>
            </a:r>
            <a:endParaRPr lang="en-US" altLang="zh-CN" sz="2200" b="0" dirty="0" smtClean="0">
              <a:latin typeface="+mn-lt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200" dirty="0" smtClean="0"/>
              <a:t>   </a:t>
            </a:r>
            <a:r>
              <a:rPr lang="en-US" altLang="zh-CN" sz="2200" b="0" dirty="0" smtClean="0">
                <a:latin typeface="+mn-lt"/>
              </a:rPr>
              <a:t>participants </a:t>
            </a:r>
            <a:r>
              <a:rPr lang="en-US" altLang="zh-CN" sz="2200" b="0" dirty="0">
                <a:latin typeface="+mn-lt"/>
              </a:rPr>
              <a:t>across the </a:t>
            </a:r>
            <a:r>
              <a:rPr lang="en-US" altLang="zh-CN" sz="2200" b="0" dirty="0" smtClean="0">
                <a:latin typeface="+mn-lt"/>
              </a:rPr>
              <a:t>nation</a:t>
            </a:r>
            <a:endParaRPr lang="en-US" altLang="zh-CN" sz="2200" b="0" dirty="0" smtClean="0">
              <a:latin typeface="+mn-lt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</a:pPr>
            <a:r>
              <a:rPr lang="en-US" altLang="zh-CN" sz="2200" dirty="0" smtClean="0"/>
              <a:t> The </a:t>
            </a:r>
            <a:r>
              <a:rPr lang="en-US" altLang="zh-CN" sz="2200" dirty="0" err="1" smtClean="0"/>
              <a:t>Weifang</a:t>
            </a:r>
            <a:r>
              <a:rPr lang="en-US" altLang="zh-CN" sz="2200" dirty="0" smtClean="0"/>
              <a:t> (in Shandong province)International </a:t>
            </a:r>
            <a:endParaRPr lang="en-US" altLang="zh-CN" sz="22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200" dirty="0" smtClean="0"/>
              <a:t>   Kite Festival attracts tens of thousands of </a:t>
            </a:r>
            <a:endParaRPr lang="en-US" altLang="zh-CN" sz="2200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200" dirty="0" smtClean="0"/>
              <a:t>   participants from all over the world.</a:t>
            </a:r>
            <a:endParaRPr lang="en-US" altLang="zh-CN" sz="2200" b="0" dirty="0">
              <a:latin typeface="+mn-lt"/>
            </a:endParaRPr>
          </a:p>
        </p:txBody>
      </p:sp>
      <p:grpSp>
        <p:nvGrpSpPr>
          <p:cNvPr id="4" name="组合 4"/>
          <p:cNvGrpSpPr/>
          <p:nvPr/>
        </p:nvGrpSpPr>
        <p:grpSpPr bwMode="auto">
          <a:xfrm>
            <a:off x="0" y="636612"/>
            <a:ext cx="9144000" cy="420688"/>
            <a:chOff x="0" y="133158"/>
            <a:chExt cx="9144000" cy="420086"/>
          </a:xfrm>
        </p:grpSpPr>
        <p:cxnSp>
          <p:nvCxnSpPr>
            <p:cNvPr id="5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-180528" y="121196"/>
            <a:ext cx="5400600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National </a:t>
            </a: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physical fitness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pic>
        <p:nvPicPr>
          <p:cNvPr id="32774" name="Picture 6" descr="http://i.dldcdn.com/upload/article/20141008/28/ce4e7f04ac9e71e803e9c0b302f3ee7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6512" y="1214426"/>
            <a:ext cx="2500961" cy="1947642"/>
          </a:xfrm>
          <a:prstGeom prst="teardrop">
            <a:avLst>
              <a:gd name="adj" fmla="val 100000"/>
            </a:avLst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2"/>
          <p:cNvSpPr txBox="1">
            <a:spLocks noRot="1" noChangeArrowheads="1"/>
          </p:cNvSpPr>
          <p:nvPr/>
        </p:nvSpPr>
        <p:spPr>
          <a:xfrm>
            <a:off x="5214942" y="3357566"/>
            <a:ext cx="2071670" cy="571504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715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Horse racing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3857620" y="3786194"/>
            <a:ext cx="4872014" cy="2143140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essential to the lifestyle of many ethnic groups. </a:t>
            </a:r>
            <a:endParaRPr kumimoji="0" lang="en-US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There are regional variations and the types of competition are diverse.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776" name="Picture 8" descr="http://pic2.66wz.com/0/10/41/08/10410823_93456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500442"/>
            <a:ext cx="3929058" cy="2105975"/>
          </a:xfrm>
          <a:prstGeom prst="parallelogram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2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0" grpId="0"/>
      <p:bldP spid="242691" grpId="0" uiExpand="1" build="p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5072066" y="1000112"/>
            <a:ext cx="1857388" cy="500066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b="1" i="1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Yangge</a:t>
            </a:r>
            <a:endParaRPr lang="en-US" altLang="zh-CN" sz="2400" b="1" i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4473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928926" y="1371880"/>
            <a:ext cx="6000792" cy="3771636"/>
          </a:xfrm>
          <a:prstGeom prst="rect">
            <a:avLst/>
          </a:prstGeom>
        </p:spPr>
        <p:txBody>
          <a:bodyPr/>
          <a:lstStyle/>
          <a:p>
            <a:r>
              <a:rPr lang="en-US" altLang="zh-CN" sz="2200" b="0" dirty="0" smtClean="0">
                <a:latin typeface="+mn-lt"/>
              </a:rPr>
              <a:t>a </a:t>
            </a:r>
            <a:r>
              <a:rPr lang="en-US" altLang="zh-CN" sz="2200" b="0" dirty="0">
                <a:latin typeface="+mn-lt"/>
              </a:rPr>
              <a:t>traditional dance accompanied by rhythmic folk music or singing, with the dancers dressed in costumes and holding fans </a:t>
            </a:r>
            <a:r>
              <a:rPr lang="en-US" altLang="zh-CN" sz="2200" b="0" dirty="0" smtClean="0">
                <a:latin typeface="+mn-lt"/>
              </a:rPr>
              <a:t>or handkerchiefs</a:t>
            </a:r>
            <a:r>
              <a:rPr lang="en-US" altLang="zh-CN" sz="2200" b="0" dirty="0">
                <a:latin typeface="+mn-lt"/>
              </a:rPr>
              <a:t>. </a:t>
            </a:r>
            <a:endParaRPr lang="en-US" altLang="zh-CN" sz="2200" b="0" dirty="0" smtClean="0">
              <a:latin typeface="+mn-lt"/>
            </a:endParaRPr>
          </a:p>
          <a:p>
            <a:r>
              <a:rPr lang="en-US" altLang="zh-CN" sz="2200" b="0" dirty="0" smtClean="0">
                <a:latin typeface="+mn-lt"/>
              </a:rPr>
              <a:t>very </a:t>
            </a:r>
            <a:r>
              <a:rPr lang="en-US" altLang="zh-CN" sz="2200" b="0" dirty="0">
                <a:latin typeface="+mn-lt"/>
              </a:rPr>
              <a:t>popular in many areas of northern China and among the middle-aged and elderly. </a:t>
            </a:r>
            <a:endParaRPr lang="en-US" altLang="zh-CN" sz="2200" b="0" dirty="0">
              <a:latin typeface="+mn-lt"/>
            </a:endParaRPr>
          </a:p>
        </p:txBody>
      </p:sp>
      <p:grpSp>
        <p:nvGrpSpPr>
          <p:cNvPr id="4" name="组合 4"/>
          <p:cNvGrpSpPr/>
          <p:nvPr/>
        </p:nvGrpSpPr>
        <p:grpSpPr bwMode="auto">
          <a:xfrm>
            <a:off x="0" y="636612"/>
            <a:ext cx="9144000" cy="420688"/>
            <a:chOff x="0" y="133158"/>
            <a:chExt cx="9144000" cy="420086"/>
          </a:xfrm>
        </p:grpSpPr>
        <p:cxnSp>
          <p:nvCxnSpPr>
            <p:cNvPr id="5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-180528" y="121196"/>
            <a:ext cx="5400600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National </a:t>
            </a: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physical fitness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sp>
        <p:nvSpPr>
          <p:cNvPr id="30722" name="AutoShape 2" descr="http://img3.imgtn.bdimg.com/it/u=2012693760,310110825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724" name="AutoShape 4" descr="http://img3.imgtn.bdimg.com/it/u=2012693760,310110825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726" name="AutoShape 6" descr="http://img3.imgtn.bdimg.com/it/u=2012693760,310110825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728" name="AutoShape 8" descr="http://img3.imgtn.bdimg.com/it/u=2012693760,310110825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730" name="AutoShape 10" descr="http://img3.imgtn.bdimg.com/it/u=2012693760,3101108257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732" name="AutoShape 12" descr="http://img0.imgtn.bdimg.com/it/u=1948295953,1135621073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6" name="图片 15" descr="u=1948295953,1135621073&amp;fm=21&amp;gp=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3" y="1428740"/>
            <a:ext cx="2579561" cy="1714512"/>
          </a:xfrm>
          <a:prstGeom prst="hexagon">
            <a:avLst/>
          </a:prstGeom>
        </p:spPr>
      </p:pic>
      <p:sp>
        <p:nvSpPr>
          <p:cNvPr id="17" name="Rectangle 2"/>
          <p:cNvSpPr txBox="1">
            <a:spLocks noRot="1" noChangeArrowheads="1"/>
          </p:cNvSpPr>
          <p:nvPr/>
        </p:nvSpPr>
        <p:spPr>
          <a:xfrm>
            <a:off x="-571536" y="3512670"/>
            <a:ext cx="6624230" cy="55927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715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Tug-of-War (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拔河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)</a:t>
            </a:r>
            <a:r>
              <a:rPr kumimoji="0" lang="en-US" altLang="zh-CN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endParaRPr kumimoji="0" lang="en-US" altLang="zh-CN" sz="2400" b="1" i="1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571472" y="3929070"/>
            <a:ext cx="6072230" cy="2214578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traditional game in which many ethnic groups participate with vigor. </a:t>
            </a:r>
            <a:endParaRPr kumimoji="0" lang="en-US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provides much entertaining highlight and causes considerable good-natured amusement. 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" name="Picture 5" descr="F:\中国文化概况\图\34301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91"/>
          <a:stretch>
            <a:fillRect/>
          </a:stretch>
        </p:blipFill>
        <p:spPr bwMode="auto">
          <a:xfrm rot="20835856">
            <a:off x="6498038" y="3414741"/>
            <a:ext cx="2509498" cy="2166470"/>
          </a:xfrm>
          <a:prstGeom prst="diamond">
            <a:avLst/>
          </a:prstGeom>
          <a:noFill/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44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44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44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38" grpId="0"/>
      <p:bldP spid="244739" grpId="0" uiExpand="1" build="p"/>
      <p:bldP spid="17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-442890" y="1190620"/>
            <a:ext cx="5300642" cy="952500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Rope Skipping (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跳绳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)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5088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28638" y="1657632"/>
            <a:ext cx="3257544" cy="377163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200" b="0" dirty="0" smtClean="0">
                <a:latin typeface="+mn-lt"/>
              </a:rPr>
              <a:t>a </a:t>
            </a:r>
            <a:r>
              <a:rPr lang="en-US" altLang="zh-CN" sz="2200" b="0" dirty="0">
                <a:latin typeface="+mn-lt"/>
              </a:rPr>
              <a:t>fun sport for both children and adults. </a:t>
            </a:r>
            <a:endParaRPr lang="en-US" altLang="zh-CN" sz="2200" b="0" dirty="0" smtClean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altLang="zh-CN" sz="2200" b="0" dirty="0" smtClean="0">
                <a:latin typeface="+mn-lt"/>
              </a:rPr>
              <a:t>With </a:t>
            </a:r>
            <a:r>
              <a:rPr lang="en-US" altLang="zh-CN" sz="2200" b="0" dirty="0">
                <a:latin typeface="+mn-lt"/>
              </a:rPr>
              <a:t>simply a rope, people have invented many ways to play and compete. </a:t>
            </a:r>
            <a:endParaRPr lang="en-US" altLang="zh-CN" sz="2200" b="0" dirty="0">
              <a:latin typeface="+mn-lt"/>
            </a:endParaRPr>
          </a:p>
        </p:txBody>
      </p:sp>
      <p:grpSp>
        <p:nvGrpSpPr>
          <p:cNvPr id="4" name="组合 4"/>
          <p:cNvGrpSpPr/>
          <p:nvPr/>
        </p:nvGrpSpPr>
        <p:grpSpPr bwMode="auto">
          <a:xfrm>
            <a:off x="0" y="636612"/>
            <a:ext cx="9144000" cy="420688"/>
            <a:chOff x="0" y="133158"/>
            <a:chExt cx="9144000" cy="420086"/>
          </a:xfrm>
        </p:grpSpPr>
        <p:cxnSp>
          <p:nvCxnSpPr>
            <p:cNvPr id="5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-180528" y="121196"/>
            <a:ext cx="5400600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National </a:t>
            </a: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physical fitness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pic>
        <p:nvPicPr>
          <p:cNvPr id="9" name="Picture 7" descr="F:\中国文化概况\图\2390306_9953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0"/>
          <a:stretch>
            <a:fillRect/>
          </a:stretch>
        </p:blipFill>
        <p:spPr bwMode="auto">
          <a:xfrm>
            <a:off x="930242" y="3540994"/>
            <a:ext cx="2070122" cy="2174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矩形 9"/>
          <p:cNvSpPr/>
          <p:nvPr/>
        </p:nvSpPr>
        <p:spPr>
          <a:xfrm>
            <a:off x="4357686" y="1142988"/>
            <a:ext cx="3834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Shuttlecock Kicking (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</a:rPr>
              <a:t>踢毽子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3929058" y="1714492"/>
            <a:ext cx="5000628" cy="3771636"/>
          </a:xfrm>
          <a:prstGeom prst="rect">
            <a:avLst/>
          </a:prstGeom>
        </p:spPr>
        <p:txBody>
          <a:bodyPr/>
          <a:lstStyle/>
          <a:p>
            <a:pPr marL="363855" lvl="0" indent="-363855" defTabSz="9715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2200" dirty="0" smtClean="0">
                <a:latin typeface="+mn-lt"/>
                <a:ea typeface="+mn-ea"/>
              </a:rPr>
              <a:t>There are many variations in terms of styles and methods of kicking</a:t>
            </a:r>
            <a:endParaRPr lang="en-US" altLang="zh-CN" sz="2200" dirty="0" smtClean="0">
              <a:latin typeface="+mn-lt"/>
              <a:ea typeface="+mn-ea"/>
            </a:endParaRPr>
          </a:p>
          <a:p>
            <a:pPr marL="363855" indent="-363855" defTabSz="9715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2200" dirty="0" smtClean="0">
                <a:latin typeface="+mn-lt"/>
                <a:ea typeface="+mn-ea"/>
              </a:rPr>
              <a:t>Not only brings a lot of fun, but also provides vigorous physical exercise</a:t>
            </a:r>
            <a:endParaRPr lang="en-US" altLang="zh-CN" sz="2200" dirty="0" smtClean="0">
              <a:latin typeface="+mn-lt"/>
              <a:ea typeface="+mn-ea"/>
            </a:endParaRPr>
          </a:p>
          <a:p>
            <a:pPr marL="363855" indent="-363855" defTabSz="9715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2200" dirty="0" smtClean="0">
                <a:latin typeface="+mn-lt"/>
                <a:ea typeface="+mn-ea"/>
              </a:rPr>
              <a:t>convenient to play and can be </a:t>
            </a:r>
            <a:r>
              <a:rPr lang="en-US" altLang="zh-CN" sz="2200" dirty="0" err="1" smtClean="0">
                <a:latin typeface="+mn-lt"/>
                <a:ea typeface="+mn-ea"/>
              </a:rPr>
              <a:t>practised</a:t>
            </a:r>
            <a:r>
              <a:rPr lang="en-US" altLang="zh-CN" sz="2200" dirty="0" smtClean="0">
                <a:latin typeface="+mn-lt"/>
                <a:ea typeface="+mn-ea"/>
              </a:rPr>
              <a:t> anywhere and anytime.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4578" name="Picture 2" descr="http://a0.att.hudong.com/67/51/0130000008660912274151007648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3676859"/>
            <a:ext cx="3429024" cy="21095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0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50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50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2" grpId="0"/>
      <p:bldP spid="250883" grpId="0" uiExpand="1" build="p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F273719-64EF-4178-AB06-BEABDBFD1422}" type="slidenum">
              <a:rPr lang="zh-CN" altLang="en-US"/>
            </a:fld>
            <a:endParaRPr lang="zh-CN" altLang="en-US"/>
          </a:p>
        </p:txBody>
      </p:sp>
      <p:grpSp>
        <p:nvGrpSpPr>
          <p:cNvPr id="2" name="组合 4"/>
          <p:cNvGrpSpPr/>
          <p:nvPr/>
        </p:nvGrpSpPr>
        <p:grpSpPr bwMode="auto">
          <a:xfrm>
            <a:off x="1043608" y="1273322"/>
            <a:ext cx="1577475" cy="4178727"/>
            <a:chOff x="1017260" y="1143576"/>
            <a:chExt cx="1577856" cy="4177416"/>
          </a:xfrm>
        </p:grpSpPr>
        <p:sp>
          <p:nvSpPr>
            <p:cNvPr id="6" name="矩形 5"/>
            <p:cNvSpPr/>
            <p:nvPr/>
          </p:nvSpPr>
          <p:spPr>
            <a:xfrm>
              <a:off x="1188358" y="3938302"/>
              <a:ext cx="1271894" cy="179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8463" name="Picture 2"/>
            <p:cNvPicPr>
              <a:picLocks noChangeAspect="1" noChangeArrowheads="1"/>
            </p:cNvPicPr>
            <p:nvPr/>
          </p:nvPicPr>
          <p:blipFill>
            <a:blip r:embed="rId1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87624" y="1143576"/>
              <a:ext cx="1273365" cy="2735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 bwMode="auto">
            <a:xfrm>
              <a:off x="1389731" y="2379438"/>
              <a:ext cx="869149" cy="17021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65" name="TextBox 8"/>
            <p:cNvSpPr txBox="1">
              <a:spLocks noChangeArrowheads="1"/>
            </p:cNvSpPr>
            <p:nvPr/>
          </p:nvSpPr>
          <p:spPr bwMode="auto">
            <a:xfrm>
              <a:off x="1017260" y="4225651"/>
              <a:ext cx="1577856" cy="109534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Traditional </a:t>
              </a:r>
              <a:endParaRPr lang="en-US" altLang="zh-CN" sz="2400" b="1" dirty="0" smtClean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Physical</a:t>
              </a:r>
              <a:endParaRPr lang="en-US" altLang="zh-CN" sz="2400" b="1" dirty="0" smtClean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Culture</a:t>
              </a:r>
              <a:endParaRPr lang="zh-CN" altLang="en-US" sz="24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3" name="组合 9"/>
          <p:cNvGrpSpPr/>
          <p:nvPr/>
        </p:nvGrpSpPr>
        <p:grpSpPr bwMode="auto">
          <a:xfrm>
            <a:off x="2483768" y="1273324"/>
            <a:ext cx="1519441" cy="4137071"/>
            <a:chOff x="2447322" y="1142384"/>
            <a:chExt cx="1519808" cy="4137172"/>
          </a:xfrm>
        </p:grpSpPr>
        <p:sp>
          <p:nvSpPr>
            <p:cNvPr id="11" name="矩形 10"/>
            <p:cNvSpPr/>
            <p:nvPr/>
          </p:nvSpPr>
          <p:spPr>
            <a:xfrm>
              <a:off x="2586319" y="3938051"/>
              <a:ext cx="1271894" cy="179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658"/>
            <a:stretch>
              <a:fillRect/>
            </a:stretch>
          </p:blipFill>
          <p:spPr bwMode="auto">
            <a:xfrm>
              <a:off x="2585586" y="1142384"/>
              <a:ext cx="1273364" cy="2736369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 bwMode="auto">
            <a:xfrm>
              <a:off x="2787692" y="2379437"/>
              <a:ext cx="869149" cy="17021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61" name="TextBox 13"/>
            <p:cNvSpPr txBox="1">
              <a:spLocks noChangeArrowheads="1"/>
            </p:cNvSpPr>
            <p:nvPr/>
          </p:nvSpPr>
          <p:spPr bwMode="auto">
            <a:xfrm>
              <a:off x="2447322" y="4225652"/>
              <a:ext cx="1519808" cy="10539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300" b="1" dirty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Traditional </a:t>
              </a:r>
              <a:endParaRPr lang="en-US" altLang="zh-CN" sz="23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300" b="1" dirty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Physical</a:t>
              </a:r>
              <a:endParaRPr lang="en-US" altLang="zh-CN" sz="23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3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Activities</a:t>
              </a:r>
              <a:endParaRPr lang="en-US" altLang="zh-CN" sz="23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4" name="组合 14"/>
          <p:cNvGrpSpPr/>
          <p:nvPr/>
        </p:nvGrpSpPr>
        <p:grpSpPr bwMode="auto">
          <a:xfrm>
            <a:off x="5375378" y="1273324"/>
            <a:ext cx="1356462" cy="4061746"/>
            <a:chOff x="5251843" y="1143765"/>
            <a:chExt cx="1356789" cy="4060257"/>
          </a:xfrm>
        </p:grpSpPr>
        <p:sp>
          <p:nvSpPr>
            <p:cNvPr id="16" name="矩形 15"/>
            <p:cNvSpPr/>
            <p:nvPr/>
          </p:nvSpPr>
          <p:spPr>
            <a:xfrm>
              <a:off x="5322624" y="3938341"/>
              <a:ext cx="1271894" cy="1793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7" name="Picture 7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645"/>
            <a:stretch>
              <a:fillRect/>
            </a:stretch>
          </p:blipFill>
          <p:spPr bwMode="auto">
            <a:xfrm>
              <a:off x="5321890" y="1143765"/>
              <a:ext cx="1273365" cy="27353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5523996" y="2379439"/>
              <a:ext cx="869149" cy="17021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57" name="TextBox 18"/>
            <p:cNvSpPr txBox="1">
              <a:spLocks noChangeArrowheads="1"/>
            </p:cNvSpPr>
            <p:nvPr/>
          </p:nvSpPr>
          <p:spPr bwMode="auto">
            <a:xfrm>
              <a:off x="5251843" y="4225652"/>
              <a:ext cx="1356789" cy="97837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GB" altLang="zh-CN" sz="2400" b="1" dirty="0" smtClean="0">
                  <a:solidFill>
                    <a:srgbClr val="A71F13"/>
                  </a:solidFill>
                  <a:latin typeface="+mj-lt"/>
                  <a:ea typeface="冬青黑体简体中文 W6"/>
                  <a:cs typeface="冬青黑体简体中文 W6"/>
                </a:rPr>
                <a:t>Olympics</a:t>
              </a:r>
              <a:endParaRPr lang="en-GB" altLang="zh-CN" sz="2400" b="1" dirty="0" smtClean="0">
                <a:solidFill>
                  <a:srgbClr val="A71F13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120000"/>
                </a:lnSpc>
              </a:pPr>
              <a:r>
                <a:rPr lang="en-GB" altLang="zh-CN" sz="2400" b="1" dirty="0" smtClean="0">
                  <a:solidFill>
                    <a:srgbClr val="A71F13"/>
                  </a:solidFill>
                  <a:latin typeface="+mj-lt"/>
                  <a:ea typeface="冬青黑体简体中文 W6"/>
                  <a:cs typeface="冬青黑体简体中文 W6"/>
                </a:rPr>
                <a:t>&amp; China</a:t>
              </a:r>
              <a:endParaRPr lang="zh-CN" altLang="en-US" sz="2400" b="1" dirty="0">
                <a:solidFill>
                  <a:srgbClr val="A71F13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5" name="组合 19"/>
          <p:cNvGrpSpPr/>
          <p:nvPr/>
        </p:nvGrpSpPr>
        <p:grpSpPr bwMode="auto">
          <a:xfrm>
            <a:off x="6762531" y="1273325"/>
            <a:ext cx="1697901" cy="4136894"/>
            <a:chOff x="6553195" y="1143767"/>
            <a:chExt cx="1698312" cy="4135376"/>
          </a:xfrm>
        </p:grpSpPr>
        <p:sp>
          <p:nvSpPr>
            <p:cNvPr id="21" name="矩形 20"/>
            <p:cNvSpPr/>
            <p:nvPr/>
          </p:nvSpPr>
          <p:spPr>
            <a:xfrm>
              <a:off x="6690777" y="3938341"/>
              <a:ext cx="1271895" cy="1793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90042" y="1143767"/>
              <a:ext cx="1273364" cy="2735299"/>
            </a:xfrm>
            <a:prstGeom prst="rect">
              <a:avLst/>
            </a:prstGeom>
            <a:noFill/>
          </p:spPr>
        </p:pic>
        <p:sp>
          <p:nvSpPr>
            <p:cNvPr id="23" name="TextBox 22"/>
            <p:cNvSpPr txBox="1"/>
            <p:nvPr/>
          </p:nvSpPr>
          <p:spPr bwMode="auto">
            <a:xfrm>
              <a:off x="6892149" y="2379439"/>
              <a:ext cx="869149" cy="17021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53" name="TextBox 23"/>
            <p:cNvSpPr txBox="1">
              <a:spLocks noChangeArrowheads="1"/>
            </p:cNvSpPr>
            <p:nvPr/>
          </p:nvSpPr>
          <p:spPr bwMode="auto">
            <a:xfrm>
              <a:off x="6553195" y="4225652"/>
              <a:ext cx="1698312" cy="10534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300" b="1" dirty="0" smtClean="0">
                  <a:solidFill>
                    <a:srgbClr val="7F7F7F"/>
                  </a:solidFill>
                  <a:latin typeface="+mn-lt"/>
                  <a:ea typeface="冬青黑体简体中文 W6"/>
                  <a:cs typeface="冬青黑体简体中文 W6"/>
                </a:rPr>
                <a:t>Outstanding</a:t>
              </a:r>
              <a:endParaRPr lang="en-US" altLang="zh-CN" sz="2300" b="1" dirty="0" smtClean="0">
                <a:solidFill>
                  <a:srgbClr val="7F7F7F"/>
                </a:solidFill>
                <a:latin typeface="+mn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300" b="1" dirty="0" smtClean="0">
                  <a:solidFill>
                    <a:srgbClr val="7F7F7F"/>
                  </a:solidFill>
                  <a:latin typeface="+mn-lt"/>
                  <a:ea typeface="冬青黑体简体中文 W6"/>
                  <a:cs typeface="冬青黑体简体中文 W6"/>
                </a:rPr>
                <a:t>Sports and </a:t>
              </a:r>
              <a:endParaRPr lang="en-US" altLang="zh-CN" sz="2300" b="1" dirty="0" smtClean="0">
                <a:solidFill>
                  <a:srgbClr val="7F7F7F"/>
                </a:solidFill>
                <a:latin typeface="+mn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300" b="1" dirty="0" smtClean="0">
                  <a:solidFill>
                    <a:srgbClr val="7F7F7F"/>
                  </a:solidFill>
                  <a:latin typeface="+mn-lt"/>
                  <a:ea typeface="冬青黑体简体中文 W6"/>
                  <a:cs typeface="冬青黑体简体中文 W6"/>
                </a:rPr>
                <a:t>athletes</a:t>
              </a:r>
              <a:endParaRPr lang="zh-CN" altLang="en-US" sz="2300" b="1" dirty="0">
                <a:solidFill>
                  <a:srgbClr val="7F7F7F"/>
                </a:solidFill>
                <a:latin typeface="+mn-lt"/>
                <a:ea typeface="冬青黑体简体中文 W6"/>
                <a:cs typeface="冬青黑体简体中文 W6"/>
              </a:endParaRPr>
            </a:p>
          </p:txBody>
        </p:sp>
      </p:grpSp>
      <p:sp>
        <p:nvSpPr>
          <p:cNvPr id="18440" name="TextBox 24"/>
          <p:cNvSpPr txBox="1">
            <a:spLocks noChangeArrowheads="1"/>
          </p:cNvSpPr>
          <p:nvPr/>
        </p:nvSpPr>
        <p:spPr bwMode="auto">
          <a:xfrm>
            <a:off x="293920" y="341470"/>
            <a:ext cx="2990322" cy="6668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Sports in China</a:t>
            </a:r>
            <a:endParaRPr lang="en-US" altLang="zh-CN" sz="3200" dirty="0" smtClean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grpSp>
        <p:nvGrpSpPr>
          <p:cNvPr id="7" name="组合 25"/>
          <p:cNvGrpSpPr/>
          <p:nvPr/>
        </p:nvGrpSpPr>
        <p:grpSpPr bwMode="auto">
          <a:xfrm>
            <a:off x="0" y="142856"/>
            <a:ext cx="9144000" cy="419100"/>
            <a:chOff x="0" y="133158"/>
            <a:chExt cx="9144000" cy="420086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48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9" name="直接连接符 28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29"/>
          <p:cNvGrpSpPr/>
          <p:nvPr/>
        </p:nvGrpSpPr>
        <p:grpSpPr bwMode="auto">
          <a:xfrm>
            <a:off x="3995937" y="1273324"/>
            <a:ext cx="1345561" cy="4172466"/>
            <a:chOff x="3936217" y="1143578"/>
            <a:chExt cx="1345885" cy="4171157"/>
          </a:xfrm>
        </p:grpSpPr>
        <p:sp>
          <p:nvSpPr>
            <p:cNvPr id="31" name="矩形 30"/>
            <p:cNvSpPr/>
            <p:nvPr/>
          </p:nvSpPr>
          <p:spPr>
            <a:xfrm>
              <a:off x="3953796" y="3938302"/>
              <a:ext cx="1273482" cy="179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46708" y="1143578"/>
              <a:ext cx="1280394" cy="2735446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 bwMode="auto">
            <a:xfrm>
              <a:off x="4155845" y="2379439"/>
              <a:ext cx="869149" cy="17021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46" name="TextBox 33"/>
            <p:cNvSpPr txBox="1">
              <a:spLocks noChangeArrowheads="1"/>
            </p:cNvSpPr>
            <p:nvPr/>
          </p:nvSpPr>
          <p:spPr bwMode="auto">
            <a:xfrm>
              <a:off x="3936217" y="4225548"/>
              <a:ext cx="1345885" cy="10891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ea typeface="冬青黑体简体中文 W6"/>
                  <a:cs typeface="冬青黑体简体中文 W6"/>
                </a:rPr>
                <a:t>National </a:t>
              </a:r>
              <a:endParaRPr lang="en-US" altLang="zh-CN" sz="2400" b="1" dirty="0">
                <a:solidFill>
                  <a:srgbClr val="7F7F7F"/>
                </a:solidFill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>
                  <a:solidFill>
                    <a:srgbClr val="7F7F7F"/>
                  </a:solidFill>
                  <a:ea typeface="冬青黑体简体中文 W6"/>
                  <a:cs typeface="冬青黑体简体中文 W6"/>
                </a:rPr>
                <a:t>Physical</a:t>
              </a:r>
              <a:endParaRPr lang="en-US" altLang="zh-CN" sz="2400" b="1" dirty="0">
                <a:solidFill>
                  <a:srgbClr val="7F7F7F"/>
                </a:solidFill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ea typeface="冬青黑体简体中文 W6"/>
                  <a:cs typeface="冬青黑体简体中文 W6"/>
                </a:rPr>
                <a:t>Fitness</a:t>
              </a:r>
              <a:endParaRPr lang="en-US" altLang="zh-CN" sz="2400" b="1" dirty="0">
                <a:solidFill>
                  <a:srgbClr val="7F7F7F"/>
                </a:solidFill>
                <a:ea typeface="冬青黑体简体中文 W6"/>
                <a:cs typeface="冬青黑体简体中文 W6"/>
              </a:endParaRPr>
            </a:p>
          </p:txBody>
        </p:sp>
      </p:grpSp>
      <p:pic>
        <p:nvPicPr>
          <p:cNvPr id="39" name="图片 38" descr="21161363852705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485804" y="1190620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About the Olympics</a:t>
            </a:r>
            <a:endParaRPr lang="en-US" altLang="zh-CN" sz="24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5600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71556" y="1800508"/>
            <a:ext cx="8229600" cy="3771636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b="0" dirty="0" smtClean="0">
                <a:latin typeface="+mn-lt"/>
              </a:rPr>
              <a:t>an </a:t>
            </a:r>
            <a:r>
              <a:rPr lang="en-US" altLang="zh-CN" sz="2400" b="0" dirty="0">
                <a:latin typeface="+mn-lt"/>
              </a:rPr>
              <a:t>international sport competition, held every four years. </a:t>
            </a:r>
            <a:endParaRPr lang="en-US" altLang="zh-CN" sz="2400" b="0" dirty="0" smtClean="0">
              <a:latin typeface="+mn-lt"/>
            </a:endParaRPr>
          </a:p>
          <a:p>
            <a:r>
              <a:rPr lang="en-US" altLang="zh-CN" sz="2400" dirty="0" smtClean="0"/>
              <a:t>The Olympic motto: faster, higher, stronger.</a:t>
            </a:r>
            <a:endParaRPr lang="en-US" altLang="zh-CN" sz="2400" dirty="0" smtClean="0"/>
          </a:p>
          <a:p>
            <a:r>
              <a:rPr lang="en-US" altLang="zh-CN" sz="2400" dirty="0" smtClean="0"/>
              <a:t>Originated in ancient Greece between 776 BC and 393 AD</a:t>
            </a:r>
            <a:endParaRPr lang="en-US" altLang="zh-CN" sz="2400" dirty="0" smtClean="0"/>
          </a:p>
          <a:p>
            <a:r>
              <a:rPr lang="en-US" altLang="zh-CN" sz="2400" dirty="0" smtClean="0"/>
              <a:t>Revived in modern times thanks to the work of French educator and thinker </a:t>
            </a:r>
            <a:r>
              <a:rPr lang="en-US" altLang="zh-CN" sz="2400" dirty="0" smtClean="0">
                <a:solidFill>
                  <a:srgbClr val="FF0000"/>
                </a:solidFill>
              </a:rPr>
              <a:t>Pierre de Coubertin</a:t>
            </a:r>
            <a:r>
              <a:rPr lang="en-US" altLang="zh-CN" sz="2400" dirty="0" smtClean="0"/>
              <a:t>.</a:t>
            </a:r>
            <a:endParaRPr lang="en-US" altLang="zh-CN" sz="2400" dirty="0" smtClean="0"/>
          </a:p>
          <a:p>
            <a:r>
              <a:rPr lang="en-US" altLang="zh-CN" sz="2400" dirty="0" smtClean="0"/>
              <a:t> The first modern Olympic Games were held in Athens in 1896. 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b="0" dirty="0" smtClean="0">
              <a:latin typeface="+mn-lt"/>
            </a:endParaRPr>
          </a:p>
        </p:txBody>
      </p:sp>
      <p:grpSp>
        <p:nvGrpSpPr>
          <p:cNvPr id="4" name="组合 4"/>
          <p:cNvGrpSpPr/>
          <p:nvPr/>
        </p:nvGrpSpPr>
        <p:grpSpPr bwMode="auto">
          <a:xfrm>
            <a:off x="0" y="636612"/>
            <a:ext cx="9144000" cy="420688"/>
            <a:chOff x="0" y="133158"/>
            <a:chExt cx="9144000" cy="420086"/>
          </a:xfrm>
        </p:grpSpPr>
        <p:cxnSp>
          <p:nvCxnSpPr>
            <p:cNvPr id="5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-180528" y="121196"/>
            <a:ext cx="6624736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The </a:t>
            </a: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Olympic Games and </a:t>
            </a: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China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256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256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256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256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500"/>
                                        <p:tgtEl>
                                          <p:spTgt spid="256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1947054" y="983582"/>
            <a:ext cx="5482466" cy="516596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The Olympics and China</a:t>
            </a:r>
            <a:endParaRPr lang="en-US" altLang="zh-CN" sz="24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6317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14348" y="1428740"/>
            <a:ext cx="8215370" cy="28575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200" dirty="0" smtClean="0"/>
              <a:t>China was invited for the first time in 1932</a:t>
            </a:r>
            <a:endParaRPr lang="en-US" altLang="zh-CN" sz="2200" dirty="0" smtClean="0"/>
          </a:p>
          <a:p>
            <a:pPr>
              <a:lnSpc>
                <a:spcPct val="90000"/>
              </a:lnSpc>
            </a:pPr>
            <a:r>
              <a:rPr lang="en-US" altLang="zh-CN" sz="2200" dirty="0" smtClean="0"/>
              <a:t>The only Chinese participant at those Games was</a:t>
            </a:r>
            <a:r>
              <a:rPr lang="en-US" altLang="zh-CN" sz="2200" dirty="0" smtClean="0">
                <a:solidFill>
                  <a:srgbClr val="FF0000"/>
                </a:solidFill>
              </a:rPr>
              <a:t> Liu Changchun</a:t>
            </a:r>
            <a:r>
              <a:rPr lang="en-US" altLang="zh-CN" sz="2200" dirty="0" smtClean="0"/>
              <a:t>, who entered the 100 m and 200 m race but was eliminated (</a:t>
            </a:r>
            <a:r>
              <a:rPr lang="zh-CN" altLang="en-US" sz="2200" dirty="0" smtClean="0"/>
              <a:t>淘汰</a:t>
            </a:r>
            <a:r>
              <a:rPr lang="en-US" altLang="zh-CN" sz="2200" dirty="0" smtClean="0"/>
              <a:t>) in the first round.</a:t>
            </a:r>
            <a:endParaRPr lang="en-US" altLang="zh-CN" sz="2200" dirty="0" smtClean="0"/>
          </a:p>
          <a:p>
            <a:pPr>
              <a:lnSpc>
                <a:spcPct val="90000"/>
              </a:lnSpc>
            </a:pPr>
            <a:r>
              <a:rPr lang="en-US" altLang="zh-CN" sz="2200" dirty="0" smtClean="0"/>
              <a:t>The first gold medal winner in Chinese Olympic history: 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Xu</a:t>
            </a:r>
            <a:r>
              <a:rPr lang="en-US" altLang="zh-CN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Haifeng</a:t>
            </a:r>
            <a:r>
              <a:rPr lang="en-US" altLang="zh-CN" sz="2200" dirty="0" smtClean="0"/>
              <a:t>, a </a:t>
            </a:r>
            <a:r>
              <a:rPr lang="en-US" altLang="zh-CN" sz="2200" dirty="0" smtClean="0">
                <a:solidFill>
                  <a:srgbClr val="FF0000"/>
                </a:solidFill>
              </a:rPr>
              <a:t>sharpshooter</a:t>
            </a:r>
            <a:r>
              <a:rPr lang="en-US" altLang="zh-CN" sz="2200" dirty="0" smtClean="0"/>
              <a:t>.</a:t>
            </a:r>
            <a:endParaRPr lang="en-US" altLang="zh-CN" sz="2200" dirty="0" smtClean="0"/>
          </a:p>
          <a:p>
            <a:pPr>
              <a:lnSpc>
                <a:spcPct val="90000"/>
              </a:lnSpc>
            </a:pPr>
            <a:r>
              <a:rPr lang="en-US" altLang="zh-CN" sz="2000" dirty="0" smtClean="0"/>
              <a:t>In 2001, Beijing won the right to host the 29th Olympic Games in 2008.</a:t>
            </a:r>
            <a:endParaRPr lang="en-US" altLang="zh-CN" sz="2000" dirty="0" smtClean="0"/>
          </a:p>
          <a:p>
            <a:pPr>
              <a:lnSpc>
                <a:spcPct val="90000"/>
              </a:lnSpc>
            </a:pPr>
            <a:r>
              <a:rPr lang="en-US" altLang="zh-CN" sz="2200" dirty="0" smtClean="0"/>
              <a:t>The 2008 Beijing Olympic Games became one of the best in history</a:t>
            </a:r>
            <a:endParaRPr lang="en-US" altLang="zh-CN" sz="2200" dirty="0" smtClean="0"/>
          </a:p>
          <a:p>
            <a:pPr>
              <a:lnSpc>
                <a:spcPct val="90000"/>
              </a:lnSpc>
            </a:pPr>
            <a:endParaRPr lang="en-US" altLang="zh-CN" sz="2200" dirty="0" smtClean="0"/>
          </a:p>
          <a:p>
            <a:pPr>
              <a:lnSpc>
                <a:spcPct val="90000"/>
              </a:lnSpc>
            </a:pPr>
            <a:endParaRPr lang="en-US" altLang="zh-CN" sz="2200" b="0" dirty="0">
              <a:latin typeface="+mn-lt"/>
            </a:endParaRPr>
          </a:p>
        </p:txBody>
      </p:sp>
      <p:grpSp>
        <p:nvGrpSpPr>
          <p:cNvPr id="6" name="组合 4"/>
          <p:cNvGrpSpPr/>
          <p:nvPr/>
        </p:nvGrpSpPr>
        <p:grpSpPr bwMode="auto">
          <a:xfrm>
            <a:off x="0" y="642922"/>
            <a:ext cx="9144000" cy="420688"/>
            <a:chOff x="0" y="133158"/>
            <a:chExt cx="9144000" cy="420086"/>
          </a:xfrm>
        </p:grpSpPr>
        <p:cxnSp>
          <p:nvCxnSpPr>
            <p:cNvPr id="7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-396552" y="83418"/>
            <a:ext cx="6624736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The </a:t>
            </a: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Olympic Games and </a:t>
            </a: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China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-32" y="4357698"/>
            <a:ext cx="9144064" cy="1357322"/>
            <a:chOff x="-32" y="4143378"/>
            <a:chExt cx="9144064" cy="1571642"/>
          </a:xfrm>
        </p:grpSpPr>
        <p:pic>
          <p:nvPicPr>
            <p:cNvPr id="263172" name="Picture 4" descr="00114320debb09eba0d105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4177112"/>
              <a:ext cx="1643074" cy="1537888"/>
            </a:xfrm>
            <a:prstGeom prst="parallelogram">
              <a:avLst/>
            </a:prstGeom>
            <a:noFill/>
          </p:spPr>
        </p:pic>
        <p:pic>
          <p:nvPicPr>
            <p:cNvPr id="15362" name="Picture 2" descr="http://g.hiphotos.baidu.com/baike/c0%3Dbaike80%2C5%2C5%2C80%2C26/sign=5942908bafec8a1300175fb2966afaea/b58f8c5494eef01f3447aca1e6fe9925bc317d06.jpg"/>
            <p:cNvPicPr>
              <a:picLocks noChangeAspect="1" noChangeArrowheads="1"/>
            </p:cNvPicPr>
            <p:nvPr/>
          </p:nvPicPr>
          <p:blipFill>
            <a:blip r:embed="rId4"/>
            <a:srcRect t="11029" b="8088"/>
            <a:stretch>
              <a:fillRect/>
            </a:stretch>
          </p:blipFill>
          <p:spPr bwMode="auto">
            <a:xfrm>
              <a:off x="1357290" y="4143378"/>
              <a:ext cx="1571636" cy="1571622"/>
            </a:xfrm>
            <a:prstGeom prst="flowChartInputOutput">
              <a:avLst/>
            </a:prstGeom>
            <a:noFill/>
          </p:spPr>
        </p:pic>
        <p:pic>
          <p:nvPicPr>
            <p:cNvPr id="15364" name="Picture 4" descr="http://www.iweihai.cn/images/2008/08/51049/02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572396" y="4192478"/>
              <a:ext cx="1571636" cy="1522522"/>
            </a:xfrm>
            <a:prstGeom prst="parallelogram">
              <a:avLst/>
            </a:prstGeom>
            <a:noFill/>
          </p:spPr>
        </p:pic>
        <p:pic>
          <p:nvPicPr>
            <p:cNvPr id="15" name="Picture 12" descr="F:\中国文化概况\图\无标题23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4744" y="4143405"/>
              <a:ext cx="1571636" cy="1571615"/>
            </a:xfrm>
            <a:prstGeom prst="flowChartInputOutput">
              <a:avLst/>
            </a:prstGeom>
            <a:noFill/>
          </p:spPr>
        </p:pic>
        <p:pic>
          <p:nvPicPr>
            <p:cNvPr id="16" name="Picture 12" descr="F:\中国文化概况\图\44262857200808100149293605458183586_019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628" y="4143384"/>
              <a:ext cx="1643074" cy="1571616"/>
            </a:xfrm>
            <a:prstGeom prst="parallelogram">
              <a:avLst/>
            </a:prstGeom>
            <a:noFill/>
          </p:spPr>
        </p:pic>
        <p:pic>
          <p:nvPicPr>
            <p:cNvPr id="15366" name="Picture 6" descr="http://gzdaily.dayoo.com/images/2007-01/19/11691306024060119A28003_b.jp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393686" y="4214842"/>
              <a:ext cx="1250148" cy="1500178"/>
            </a:xfrm>
            <a:prstGeom prst="parallelogram">
              <a:avLst/>
            </a:prstGeom>
            <a:noFill/>
          </p:spPr>
        </p:pic>
        <p:pic>
          <p:nvPicPr>
            <p:cNvPr id="15370" name="Picture 10" descr="http://upload.site.cnhubei.com/2013/1115/1384487593449.jpg"/>
            <p:cNvPicPr>
              <a:picLocks noChangeAspect="1" noChangeArrowheads="1"/>
            </p:cNvPicPr>
            <p:nvPr/>
          </p:nvPicPr>
          <p:blipFill>
            <a:blip r:embed="rId9" cstate="print"/>
            <a:srcRect l="3108" r="20234" b="17682"/>
            <a:stretch>
              <a:fillRect/>
            </a:stretch>
          </p:blipFill>
          <p:spPr bwMode="auto">
            <a:xfrm>
              <a:off x="2643174" y="4143384"/>
              <a:ext cx="1357322" cy="1571616"/>
            </a:xfrm>
            <a:prstGeom prst="flowChartInputOutpu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199A1A6-EF60-4BD5-8CF6-6D5B9433BF84}" type="slidenum">
              <a:rPr lang="zh-CN" altLang="en-US"/>
            </a:fld>
            <a:endParaRPr lang="zh-CN" altLang="en-US"/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4" descr="C:\Documents and Settings\Administrator\桌面\素材\miaoyu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2950" y="0"/>
            <a:ext cx="20447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37"/>
          <p:cNvGrpSpPr/>
          <p:nvPr/>
        </p:nvGrpSpPr>
        <p:grpSpPr bwMode="auto">
          <a:xfrm>
            <a:off x="0" y="625252"/>
            <a:ext cx="9144000" cy="419100"/>
            <a:chOff x="0" y="133158"/>
            <a:chExt cx="9144000" cy="420086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" name="直接连接符 14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142875" y="114580"/>
            <a:ext cx="1723550" cy="599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zh-CN" altLang="en-US" sz="3000" dirty="0" smtClean="0">
                <a:solidFill>
                  <a:srgbClr val="772C03"/>
                </a:solidFill>
                <a:latin typeface="经典繁毛楷" pitchFamily="49" charset="-122"/>
                <a:ea typeface="经典繁毛楷" pitchFamily="49" charset="-122"/>
              </a:rPr>
              <a:t>学习目标</a:t>
            </a:r>
            <a:endParaRPr lang="zh-CN" altLang="en-US" sz="3000" dirty="0">
              <a:solidFill>
                <a:srgbClr val="772C03"/>
              </a:solidFill>
              <a:latin typeface="经典繁毛楷" pitchFamily="49" charset="-122"/>
              <a:ea typeface="经典繁毛楷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816128" y="1895842"/>
            <a:ext cx="6572296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buSzPct val="75000"/>
              <a:buFont typeface="Wingdings" panose="05000000000000000000" pitchFamily="2" charset="2"/>
              <a:buChar char="l"/>
            </a:pPr>
            <a:r>
              <a:rPr lang="en-US" altLang="zh-CN" sz="3400" dirty="0" smtClean="0">
                <a:solidFill>
                  <a:schemeClr val="accent6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3400" dirty="0" smtClean="0">
                <a:solidFill>
                  <a:schemeClr val="accent6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了解中国传统健身活动</a:t>
            </a:r>
            <a:r>
              <a:rPr lang="en-US" altLang="zh-CN" sz="3400" dirty="0">
                <a:solidFill>
                  <a:schemeClr val="accent6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  <a:endParaRPr lang="en-US" altLang="zh-CN" sz="3400" dirty="0">
              <a:solidFill>
                <a:schemeClr val="accent6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1200"/>
              </a:spcBef>
              <a:buSzPct val="75000"/>
              <a:buFont typeface="Wingdings" panose="05000000000000000000" pitchFamily="2" charset="2"/>
              <a:buChar char="l"/>
            </a:pPr>
            <a:r>
              <a:rPr lang="en-US" altLang="zh-CN" sz="3400" dirty="0">
                <a:solidFill>
                  <a:schemeClr val="accent6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3400" dirty="0" smtClean="0">
                <a:solidFill>
                  <a:schemeClr val="accent6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掌握奥运</a:t>
            </a:r>
            <a:r>
              <a:rPr lang="zh-CN" altLang="en-US" sz="3400" dirty="0">
                <a:solidFill>
                  <a:schemeClr val="accent6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会的概况</a:t>
            </a:r>
            <a:r>
              <a:rPr lang="en-US" altLang="zh-CN" sz="3400" dirty="0">
                <a:solidFill>
                  <a:schemeClr val="accent6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  <a:endParaRPr lang="en-US" altLang="zh-CN" sz="3400" dirty="0">
              <a:solidFill>
                <a:schemeClr val="accent6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Bef>
                <a:spcPts val="1200"/>
              </a:spcBef>
              <a:buSzPct val="75000"/>
              <a:buFont typeface="Wingdings" panose="05000000000000000000" pitchFamily="2" charset="2"/>
              <a:buChar char="l"/>
            </a:pPr>
            <a:r>
              <a:rPr lang="en-US" altLang="zh-CN" sz="3400" dirty="0">
                <a:solidFill>
                  <a:schemeClr val="accent6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3400" dirty="0" smtClean="0">
                <a:solidFill>
                  <a:schemeClr val="accent6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熟悉中国优秀体育项目</a:t>
            </a:r>
            <a:r>
              <a:rPr lang="zh-CN" altLang="en-US" sz="3400" dirty="0">
                <a:solidFill>
                  <a:schemeClr val="accent6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3400" dirty="0">
              <a:solidFill>
                <a:schemeClr val="accent6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734888" y="1129308"/>
            <a:ext cx="8229600" cy="5760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Chinese Outstanding Competitive Sports</a:t>
            </a:r>
            <a:endParaRPr lang="en-US" altLang="zh-CN" sz="240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69316" name="Rectangle 4"/>
          <p:cNvSpPr>
            <a:spLocks noGrp="1" noChangeArrowheads="1"/>
          </p:cNvSpPr>
          <p:nvPr>
            <p:ph sz="half" idx="4294967295"/>
          </p:nvPr>
        </p:nvSpPr>
        <p:spPr>
          <a:xfrm>
            <a:off x="528638" y="1678152"/>
            <a:ext cx="5114932" cy="377163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                  Table 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Tennis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90000"/>
              </a:lnSpc>
              <a:buSzPct val="60000"/>
              <a:buFont typeface="Wingdings" panose="05000000000000000000" pitchFamily="2" charset="2"/>
              <a:buChar char="l"/>
            </a:pPr>
            <a:r>
              <a:rPr lang="en-US" altLang="zh-CN" sz="2200" b="0" dirty="0" smtClean="0">
                <a:latin typeface="+mn-lt"/>
              </a:rPr>
              <a:t>the </a:t>
            </a:r>
            <a:r>
              <a:rPr lang="en-US" altLang="zh-CN" sz="2200" b="0" dirty="0">
                <a:latin typeface="+mn-lt"/>
              </a:rPr>
              <a:t>“National Ball Game” of China. </a:t>
            </a:r>
            <a:endParaRPr lang="en-US" altLang="zh-CN" sz="2200" b="0" dirty="0">
              <a:latin typeface="+mn-lt"/>
            </a:endParaRPr>
          </a:p>
          <a:p>
            <a:pPr>
              <a:lnSpc>
                <a:spcPct val="90000"/>
              </a:lnSpc>
              <a:buSzPct val="60000"/>
              <a:buFont typeface="Wingdings" panose="05000000000000000000" pitchFamily="2" charset="2"/>
              <a:buChar char="l"/>
            </a:pPr>
            <a:r>
              <a:rPr lang="en-US" altLang="zh-CN" sz="2200" b="0" dirty="0">
                <a:latin typeface="+mn-lt"/>
              </a:rPr>
              <a:t>Chinese table tennis players have performed exceptionally well in international competitions. </a:t>
            </a:r>
            <a:endParaRPr lang="en-US" altLang="zh-CN" sz="2200" b="0" dirty="0" smtClean="0">
              <a:latin typeface="+mn-lt"/>
            </a:endParaRPr>
          </a:p>
          <a:p>
            <a:pPr>
              <a:lnSpc>
                <a:spcPct val="90000"/>
              </a:lnSpc>
              <a:buSzPct val="60000"/>
              <a:buFont typeface="Wingdings" panose="05000000000000000000" pitchFamily="2" charset="2"/>
              <a:buChar char="l"/>
            </a:pPr>
            <a:r>
              <a:rPr lang="en-US" altLang="zh-CN" sz="2400" dirty="0"/>
              <a:t>has given millions of Chinese a taste of national glory and prestige. </a:t>
            </a:r>
            <a:endParaRPr lang="en-US" altLang="zh-CN" sz="2200" b="0" dirty="0" smtClean="0">
              <a:latin typeface="+mn-lt"/>
            </a:endParaRPr>
          </a:p>
          <a:p>
            <a:pPr>
              <a:lnSpc>
                <a:spcPct val="90000"/>
              </a:lnSpc>
              <a:buSzPct val="60000"/>
              <a:buFont typeface="Wingdings" panose="05000000000000000000" pitchFamily="2" charset="2"/>
              <a:buChar char="l"/>
            </a:pPr>
            <a:r>
              <a:rPr lang="en-US" altLang="zh-CN" sz="2400" dirty="0"/>
              <a:t>once made a great contribution to the diplomacy of China. </a:t>
            </a:r>
            <a:r>
              <a:rPr lang="en-GB" altLang="zh-CN" sz="2400" dirty="0" smtClean="0"/>
              <a:t>(</a:t>
            </a:r>
            <a:r>
              <a:rPr lang="en-GB" altLang="zh-CN" sz="2400" dirty="0">
                <a:solidFill>
                  <a:srgbClr val="FF0000"/>
                </a:solidFill>
              </a:rPr>
              <a:t>“Ping-Pong Diplomacy</a:t>
            </a:r>
            <a:r>
              <a:rPr lang="en-GB" altLang="zh-CN" sz="2400" dirty="0" smtClean="0">
                <a:solidFill>
                  <a:srgbClr val="FF0000"/>
                </a:solidFill>
              </a:rPr>
              <a:t>”)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SzPct val="60000"/>
              <a:buFont typeface="Wingdings" panose="05000000000000000000" pitchFamily="2" charset="2"/>
              <a:buChar char="l"/>
            </a:pPr>
            <a:endParaRPr lang="en-US" altLang="zh-CN" sz="2400" b="0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6" name="组合 4"/>
          <p:cNvGrpSpPr/>
          <p:nvPr/>
        </p:nvGrpSpPr>
        <p:grpSpPr bwMode="auto">
          <a:xfrm>
            <a:off x="0" y="642922"/>
            <a:ext cx="9144000" cy="420688"/>
            <a:chOff x="0" y="133158"/>
            <a:chExt cx="9144000" cy="420086"/>
          </a:xfrm>
        </p:grpSpPr>
        <p:cxnSp>
          <p:nvCxnSpPr>
            <p:cNvPr id="7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-396552" y="49188"/>
            <a:ext cx="6624736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The </a:t>
            </a: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Olympic Games and </a:t>
            </a: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China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pic>
        <p:nvPicPr>
          <p:cNvPr id="11268" name="Picture 4" descr="http://www.yxdaily.com/epaper/yxrbck/html/2012/08/09/B17/images/0.jpg"/>
          <p:cNvPicPr>
            <a:picLocks noChangeAspect="1" noChangeArrowheads="1"/>
          </p:cNvPicPr>
          <p:nvPr/>
        </p:nvPicPr>
        <p:blipFill>
          <a:blip r:embed="rId2"/>
          <a:srcRect l="21376" r="17012" b="5567"/>
          <a:stretch>
            <a:fillRect/>
          </a:stretch>
        </p:blipFill>
        <p:spPr bwMode="auto">
          <a:xfrm>
            <a:off x="5857884" y="2071682"/>
            <a:ext cx="3071834" cy="3071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9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9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9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9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69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16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5" name="Rectangle 5"/>
          <p:cNvSpPr>
            <a:spLocks noGrp="1" noChangeArrowheads="1"/>
          </p:cNvSpPr>
          <p:nvPr>
            <p:ph sz="half" idx="4294967295"/>
          </p:nvPr>
        </p:nvSpPr>
        <p:spPr>
          <a:xfrm>
            <a:off x="618728" y="1777380"/>
            <a:ext cx="5105400" cy="377163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buSzPct val="60000"/>
              <a:buFont typeface="Wingdings" panose="05000000000000000000" pitchFamily="2" charset="2"/>
              <a:buChar char="l"/>
            </a:pPr>
            <a:r>
              <a:rPr lang="en-US" altLang="zh-CN" sz="2400" b="0" dirty="0" smtClean="0">
                <a:latin typeface="+mn-lt"/>
              </a:rPr>
              <a:t>China </a:t>
            </a:r>
            <a:r>
              <a:rPr lang="en-US" altLang="zh-CN" sz="2400" b="0" dirty="0">
                <a:latin typeface="+mn-lt"/>
              </a:rPr>
              <a:t>became a formal member of the International Badminton Federation in 1981</a:t>
            </a:r>
            <a:r>
              <a:rPr lang="en-US" altLang="zh-CN" sz="2400" b="0" dirty="0" smtClean="0">
                <a:latin typeface="+mn-lt"/>
              </a:rPr>
              <a:t>.</a:t>
            </a:r>
            <a:endParaRPr lang="en-US" altLang="zh-CN" sz="2400" b="0" dirty="0" smtClean="0">
              <a:latin typeface="+mn-lt"/>
            </a:endParaRPr>
          </a:p>
          <a:p>
            <a:pPr>
              <a:lnSpc>
                <a:spcPct val="90000"/>
              </a:lnSpc>
              <a:buSzPct val="60000"/>
              <a:buFont typeface="Wingdings" panose="05000000000000000000" pitchFamily="2" charset="2"/>
              <a:buChar char="l"/>
            </a:pPr>
            <a:r>
              <a:rPr lang="en-US" altLang="zh-CN" sz="2400" b="0" dirty="0" smtClean="0">
                <a:latin typeface="+mn-lt"/>
              </a:rPr>
              <a:t> </a:t>
            </a:r>
            <a:r>
              <a:rPr lang="en-US" altLang="zh-CN" sz="2400" b="0" dirty="0">
                <a:latin typeface="+mn-lt"/>
              </a:rPr>
              <a:t>Since then, Chinese badminton teams have won the Thomas Cup (</a:t>
            </a:r>
            <a:r>
              <a:rPr lang="zh-CN" altLang="en-US" sz="2400" b="0" dirty="0">
                <a:latin typeface="+mn-lt"/>
              </a:rPr>
              <a:t>托马斯杯</a:t>
            </a:r>
            <a:r>
              <a:rPr lang="en-US" altLang="zh-CN" sz="2400" b="0" dirty="0">
                <a:latin typeface="+mn-lt"/>
              </a:rPr>
              <a:t>) </a:t>
            </a:r>
            <a:r>
              <a:rPr lang="en-US" altLang="zh-CN" sz="2400" dirty="0" smtClean="0"/>
              <a:t>nine</a:t>
            </a:r>
            <a:r>
              <a:rPr lang="en-US" altLang="zh-CN" sz="2400" b="0" dirty="0" smtClean="0">
                <a:latin typeface="+mn-lt"/>
              </a:rPr>
              <a:t> </a:t>
            </a:r>
            <a:r>
              <a:rPr lang="en-US" altLang="zh-CN" sz="2400" b="0" dirty="0">
                <a:latin typeface="+mn-lt"/>
              </a:rPr>
              <a:t>times, the </a:t>
            </a:r>
            <a:r>
              <a:rPr lang="en-US" altLang="zh-CN" sz="2400" b="0" dirty="0" err="1" smtClean="0">
                <a:latin typeface="+mn-lt"/>
              </a:rPr>
              <a:t>Uber</a:t>
            </a:r>
            <a:r>
              <a:rPr lang="en-US" altLang="zh-CN" sz="2400" b="0" dirty="0" smtClean="0">
                <a:latin typeface="+mn-lt"/>
              </a:rPr>
              <a:t> Cup </a:t>
            </a:r>
            <a:r>
              <a:rPr lang="en-US" altLang="zh-CN" sz="2400" b="0" dirty="0">
                <a:latin typeface="+mn-lt"/>
              </a:rPr>
              <a:t>(</a:t>
            </a:r>
            <a:r>
              <a:rPr lang="zh-CN" altLang="en-US" sz="2400" b="0" dirty="0">
                <a:latin typeface="+mn-lt"/>
              </a:rPr>
              <a:t>尤伯杯</a:t>
            </a:r>
            <a:r>
              <a:rPr lang="en-US" altLang="zh-CN" sz="2400" b="0" dirty="0">
                <a:latin typeface="+mn-lt"/>
              </a:rPr>
              <a:t>) </a:t>
            </a:r>
            <a:r>
              <a:rPr lang="en-US" altLang="zh-CN" sz="2400" b="0" dirty="0" smtClean="0">
                <a:latin typeface="+mn-lt"/>
              </a:rPr>
              <a:t>12 </a:t>
            </a:r>
            <a:r>
              <a:rPr lang="en-US" altLang="zh-CN" sz="2400" b="0" dirty="0">
                <a:latin typeface="+mn-lt"/>
              </a:rPr>
              <a:t>times and the </a:t>
            </a:r>
            <a:r>
              <a:rPr lang="en-US" altLang="zh-CN" sz="2400" b="0" dirty="0" err="1">
                <a:latin typeface="+mn-lt"/>
              </a:rPr>
              <a:t>Sudirman</a:t>
            </a:r>
            <a:r>
              <a:rPr lang="en-US" altLang="zh-CN" sz="2400" b="0" dirty="0">
                <a:latin typeface="+mn-lt"/>
              </a:rPr>
              <a:t> Trophy (</a:t>
            </a:r>
            <a:r>
              <a:rPr lang="zh-CN" altLang="en-US" sz="2400" b="0" dirty="0">
                <a:latin typeface="+mn-lt"/>
              </a:rPr>
              <a:t>苏迪曼杯</a:t>
            </a:r>
            <a:r>
              <a:rPr lang="en-US" altLang="zh-CN" sz="2400" b="0" dirty="0">
                <a:latin typeface="+mn-lt"/>
              </a:rPr>
              <a:t>) </a:t>
            </a:r>
            <a:r>
              <a:rPr lang="en-US" altLang="zh-CN" sz="2400" b="0" dirty="0" smtClean="0">
                <a:latin typeface="+mn-lt"/>
              </a:rPr>
              <a:t>nine times by 2013.</a:t>
            </a:r>
            <a:endParaRPr lang="en-US" altLang="zh-CN" sz="2400" b="0" dirty="0">
              <a:latin typeface="+mn-lt"/>
            </a:endParaRPr>
          </a:p>
        </p:txBody>
      </p:sp>
      <p:grpSp>
        <p:nvGrpSpPr>
          <p:cNvPr id="5" name="组合 4"/>
          <p:cNvGrpSpPr/>
          <p:nvPr/>
        </p:nvGrpSpPr>
        <p:grpSpPr bwMode="auto">
          <a:xfrm>
            <a:off x="0" y="642922"/>
            <a:ext cx="9144000" cy="420688"/>
            <a:chOff x="0" y="133158"/>
            <a:chExt cx="9144000" cy="42008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-396552" y="49188"/>
            <a:ext cx="6624736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The </a:t>
            </a: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Olympic Games and </a:t>
            </a: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China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77190" y="1315715"/>
            <a:ext cx="1602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Badminton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1417340"/>
            <a:ext cx="2643343" cy="3548112"/>
          </a:xfrm>
          <a:prstGeom prst="rect">
            <a:avLst/>
          </a:prstGeom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1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1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65" grpId="0" autoUpdateAnimBg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3" name="Rectangle 5"/>
          <p:cNvSpPr>
            <a:spLocks noGrp="1" noChangeArrowheads="1"/>
          </p:cNvSpPr>
          <p:nvPr>
            <p:ph sz="half" idx="4294967295"/>
          </p:nvPr>
        </p:nvSpPr>
        <p:spPr>
          <a:xfrm>
            <a:off x="5572132" y="1849388"/>
            <a:ext cx="3320348" cy="377163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 smtClean="0"/>
              <a:t>O</a:t>
            </a:r>
            <a:r>
              <a:rPr lang="en-US" altLang="zh-CN" sz="2400" b="0" dirty="0" smtClean="0">
                <a:latin typeface="+mn-lt"/>
              </a:rPr>
              <a:t>ne </a:t>
            </a:r>
            <a:r>
              <a:rPr lang="en-US" altLang="zh-CN" sz="2400" b="0" dirty="0">
                <a:latin typeface="+mn-lt"/>
              </a:rPr>
              <a:t>of the best women’s volleyball teams in the </a:t>
            </a:r>
            <a:r>
              <a:rPr lang="en-US" altLang="zh-CN" sz="2400" b="0" dirty="0" smtClean="0">
                <a:latin typeface="+mn-lt"/>
              </a:rPr>
              <a:t>world.</a:t>
            </a:r>
            <a:endParaRPr lang="en-US" altLang="zh-CN" sz="2400" b="0" dirty="0" smtClean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altLang="zh-CN" sz="2400" b="0" dirty="0" smtClean="0">
                <a:latin typeface="+mn-lt"/>
              </a:rPr>
              <a:t>The </a:t>
            </a:r>
            <a:r>
              <a:rPr lang="en-US" altLang="zh-CN" sz="2400" b="0" dirty="0">
                <a:latin typeface="+mn-lt"/>
              </a:rPr>
              <a:t>Chinese Women’s volleyball team and its struggle for success was an inspiration to the Chinese people during the 1980s.</a:t>
            </a:r>
            <a:endParaRPr lang="en-US" altLang="zh-CN" sz="2400" b="0" dirty="0">
              <a:latin typeface="+mn-lt"/>
            </a:endParaRPr>
          </a:p>
        </p:txBody>
      </p:sp>
      <p:grpSp>
        <p:nvGrpSpPr>
          <p:cNvPr id="4" name="组合 4"/>
          <p:cNvGrpSpPr/>
          <p:nvPr/>
        </p:nvGrpSpPr>
        <p:grpSpPr bwMode="auto">
          <a:xfrm>
            <a:off x="0" y="642922"/>
            <a:ext cx="9144000" cy="420688"/>
            <a:chOff x="0" y="133158"/>
            <a:chExt cx="9144000" cy="420086"/>
          </a:xfrm>
        </p:grpSpPr>
        <p:cxnSp>
          <p:nvCxnSpPr>
            <p:cNvPr id="5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-396552" y="49188"/>
            <a:ext cx="6624736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The </a:t>
            </a: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Olympic Games and </a:t>
            </a: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China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77295" y="1273324"/>
            <a:ext cx="1452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E46C0A"/>
                </a:solidFill>
              </a:rPr>
              <a:t>Volleyball</a:t>
            </a:r>
            <a:endParaRPr lang="en-US" altLang="zh-CN" sz="2400" b="1" dirty="0">
              <a:solidFill>
                <a:srgbClr val="E46C0A"/>
              </a:solidFill>
            </a:endParaRPr>
          </a:p>
        </p:txBody>
      </p:sp>
      <p:pic>
        <p:nvPicPr>
          <p:cNvPr id="9218" name="Picture 2" descr="http://www.51goodrun.com/Upload/nvpaishijiebei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428740"/>
            <a:ext cx="4857783" cy="3509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273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73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13" grpId="0" uiExpand="1" build="p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61" name="Rectangle 5"/>
          <p:cNvSpPr>
            <a:spLocks noGrp="1" noChangeArrowheads="1"/>
          </p:cNvSpPr>
          <p:nvPr>
            <p:ph sz="half" idx="4294967295"/>
          </p:nvPr>
        </p:nvSpPr>
        <p:spPr>
          <a:xfrm>
            <a:off x="428596" y="1643054"/>
            <a:ext cx="5929354" cy="377163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1800" b="0" dirty="0" smtClean="0">
                <a:latin typeface="+mn-lt"/>
              </a:rPr>
              <a:t>CBA</a:t>
            </a:r>
            <a:r>
              <a:rPr lang="zh-CN" altLang="en-US" sz="1800" b="0" dirty="0" smtClean="0">
                <a:latin typeface="+mn-lt"/>
              </a:rPr>
              <a:t>（中国男子篮球职业联赛）</a:t>
            </a:r>
            <a:r>
              <a:rPr lang="en-GB" altLang="zh-CN" sz="1800" dirty="0" smtClean="0"/>
              <a:t>: a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non-government organization managing basketball at the national </a:t>
            </a:r>
            <a:r>
              <a:rPr lang="en-US" altLang="zh-CN" sz="1800" dirty="0" smtClean="0"/>
              <a:t>level</a:t>
            </a:r>
            <a:endParaRPr lang="en-US" altLang="zh-CN" sz="1800" b="0" dirty="0" smtClean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altLang="zh-CN" sz="1800" dirty="0" smtClean="0"/>
              <a:t>CBAC</a:t>
            </a:r>
            <a:r>
              <a:rPr lang="zh-CN" altLang="en-US" sz="1800" dirty="0" smtClean="0"/>
              <a:t>（中国篮球协会）</a:t>
            </a:r>
            <a:r>
              <a:rPr lang="en-US" altLang="zh-CN" sz="1800" dirty="0" smtClean="0"/>
              <a:t>: responsible </a:t>
            </a:r>
            <a:r>
              <a:rPr lang="en-US" altLang="zh-CN" sz="1800" dirty="0"/>
              <a:t>for </a:t>
            </a:r>
            <a:r>
              <a:rPr lang="en-US" altLang="zh-CN" sz="1800" dirty="0" smtClean="0"/>
              <a:t>promoting the </a:t>
            </a:r>
            <a:r>
              <a:rPr lang="en-US" altLang="zh-CN" sz="1800" dirty="0"/>
              <a:t>sport in </a:t>
            </a:r>
            <a:r>
              <a:rPr lang="en-US" altLang="zh-CN" sz="1800" dirty="0" smtClean="0"/>
              <a:t>China</a:t>
            </a:r>
            <a:endParaRPr lang="en-US" altLang="zh-CN" sz="1800" b="0" dirty="0" smtClean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altLang="zh-CN" sz="1800" b="0" dirty="0" smtClean="0">
                <a:latin typeface="+mn-lt"/>
              </a:rPr>
              <a:t>The </a:t>
            </a:r>
            <a:r>
              <a:rPr lang="en-US" altLang="zh-CN" sz="1800" b="0" dirty="0">
                <a:solidFill>
                  <a:srgbClr val="FF0000"/>
                </a:solidFill>
                <a:latin typeface="+mn-lt"/>
              </a:rPr>
              <a:t>advent</a:t>
            </a:r>
            <a:r>
              <a:rPr lang="en-US" altLang="zh-CN" sz="1800" b="0" dirty="0">
                <a:latin typeface="+mn-lt"/>
              </a:rPr>
              <a:t> </a:t>
            </a:r>
            <a:r>
              <a:rPr lang="zh-CN" altLang="en-US" sz="1800" b="0" dirty="0">
                <a:latin typeface="+mn-lt"/>
              </a:rPr>
              <a:t>（到来）</a:t>
            </a:r>
            <a:r>
              <a:rPr lang="en-US" altLang="zh-CN" sz="1800" b="0" dirty="0">
                <a:latin typeface="+mn-lt"/>
              </a:rPr>
              <a:t>of the CBA league represented a giant step in the development of professional basketball in China. </a:t>
            </a:r>
            <a:endParaRPr lang="en-US" altLang="zh-CN" sz="1800" b="0" dirty="0" smtClean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altLang="zh-CN" sz="1800" dirty="0"/>
              <a:t>The Chinese women’s basketball team is an awesome power in the world basketball arena. </a:t>
            </a:r>
            <a:endParaRPr lang="en-US" altLang="zh-CN" sz="2400" dirty="0"/>
          </a:p>
          <a:p>
            <a:pPr>
              <a:lnSpc>
                <a:spcPct val="90000"/>
              </a:lnSpc>
            </a:pPr>
            <a:endParaRPr lang="en-US" altLang="zh-CN" sz="2400" b="0" dirty="0">
              <a:latin typeface="+mn-lt"/>
            </a:endParaRPr>
          </a:p>
        </p:txBody>
      </p:sp>
      <p:grpSp>
        <p:nvGrpSpPr>
          <p:cNvPr id="6" name="组合 4"/>
          <p:cNvGrpSpPr/>
          <p:nvPr/>
        </p:nvGrpSpPr>
        <p:grpSpPr bwMode="auto">
          <a:xfrm>
            <a:off x="0" y="642922"/>
            <a:ext cx="9144000" cy="420688"/>
            <a:chOff x="0" y="133158"/>
            <a:chExt cx="9144000" cy="420086"/>
          </a:xfrm>
        </p:grpSpPr>
        <p:cxnSp>
          <p:nvCxnSpPr>
            <p:cNvPr id="7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-396552" y="49188"/>
            <a:ext cx="6624736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The </a:t>
            </a: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Olympic Games and </a:t>
            </a: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China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79912" y="1099691"/>
            <a:ext cx="15095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E46C0A"/>
                </a:solidFill>
              </a:rPr>
              <a:t>Basketball </a:t>
            </a:r>
            <a:endParaRPr lang="en-US" altLang="zh-CN" sz="2400" b="1" dirty="0">
              <a:solidFill>
                <a:srgbClr val="E46C0A"/>
              </a:solidFill>
            </a:endParaRPr>
          </a:p>
        </p:txBody>
      </p:sp>
      <p:pic>
        <p:nvPicPr>
          <p:cNvPr id="8194" name="Picture 2" descr="http://cmsimg.sports.cn/Image/140928/54-14092PK103B9.jpg"/>
          <p:cNvPicPr>
            <a:picLocks noChangeAspect="1" noChangeArrowheads="1"/>
          </p:cNvPicPr>
          <p:nvPr/>
        </p:nvPicPr>
        <p:blipFill>
          <a:blip r:embed="rId2"/>
          <a:srcRect l="34737" r="13157"/>
          <a:stretch>
            <a:fillRect/>
          </a:stretch>
        </p:blipFill>
        <p:spPr bwMode="auto">
          <a:xfrm>
            <a:off x="6429388" y="1643054"/>
            <a:ext cx="2357454" cy="3519493"/>
          </a:xfrm>
          <a:prstGeom prst="rect">
            <a:avLst/>
          </a:prstGeom>
          <a:noFill/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75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75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75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75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61" grpId="0" uiExpand="1" build="p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9" name="Rectangle 5"/>
          <p:cNvSpPr>
            <a:spLocks noGrp="1" noChangeArrowheads="1"/>
          </p:cNvSpPr>
          <p:nvPr>
            <p:ph sz="half" idx="4294967295"/>
          </p:nvPr>
        </p:nvSpPr>
        <p:spPr>
          <a:xfrm>
            <a:off x="539552" y="1993404"/>
            <a:ext cx="5318332" cy="3771636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dirty="0" smtClean="0"/>
              <a:t>excels </a:t>
            </a:r>
            <a:r>
              <a:rPr lang="en-US" altLang="zh-CN" sz="2400" dirty="0"/>
              <a:t>internationally </a:t>
            </a:r>
            <a:endParaRPr lang="en-US" altLang="zh-CN" sz="2400" dirty="0"/>
          </a:p>
          <a:p>
            <a:r>
              <a:rPr lang="en-US" altLang="zh-CN" sz="2400" dirty="0"/>
              <a:t>Chinese </a:t>
            </a:r>
            <a:r>
              <a:rPr lang="en-US" altLang="zh-CN" sz="2400" dirty="0" smtClean="0"/>
              <a:t>gymnasts </a:t>
            </a:r>
            <a:r>
              <a:rPr lang="en-US" altLang="zh-CN" sz="2400" dirty="0"/>
              <a:t>have proven themselves </a:t>
            </a:r>
            <a:r>
              <a:rPr lang="en-US" altLang="zh-CN" sz="2400" dirty="0" smtClean="0"/>
              <a:t>to </a:t>
            </a:r>
            <a:r>
              <a:rPr lang="en-US" altLang="zh-CN" sz="2400" dirty="0"/>
              <a:t>be among the most reliable of the Chinese Olympic</a:t>
            </a:r>
            <a:r>
              <a:rPr lang="en-US" altLang="zh-CN" sz="2400" dirty="0">
                <a:solidFill>
                  <a:srgbClr val="FF0000"/>
                </a:solidFill>
              </a:rPr>
              <a:t> squad 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/>
              <a:t>At the 2008 Beijing Olympic Games, the Chinese gymnastic team won unprecedentedly nine gold medals. 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grpSp>
        <p:nvGrpSpPr>
          <p:cNvPr id="7" name="组合 4"/>
          <p:cNvGrpSpPr/>
          <p:nvPr/>
        </p:nvGrpSpPr>
        <p:grpSpPr bwMode="auto">
          <a:xfrm>
            <a:off x="0" y="642922"/>
            <a:ext cx="9144000" cy="420688"/>
            <a:chOff x="0" y="133158"/>
            <a:chExt cx="9144000" cy="420086"/>
          </a:xfrm>
        </p:grpSpPr>
        <p:cxnSp>
          <p:nvCxnSpPr>
            <p:cNvPr id="8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0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-396552" y="49188"/>
            <a:ext cx="6624736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The </a:t>
            </a: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Olympic Games and </a:t>
            </a: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China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99306" y="1387723"/>
            <a:ext cx="1648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E46C0A"/>
                </a:solidFill>
              </a:rPr>
              <a:t>Gymnastics</a:t>
            </a:r>
            <a:endParaRPr lang="en-US" altLang="zh-CN" sz="2400" b="1" dirty="0">
              <a:solidFill>
                <a:srgbClr val="E46C0A"/>
              </a:solidFill>
            </a:endParaRPr>
          </a:p>
        </p:txBody>
      </p:sp>
      <p:sp>
        <p:nvSpPr>
          <p:cNvPr id="7170" name="AutoShape 2" descr="http://img3.imgtn.bdimg.com/it/u=2166315779,1755824794&amp;fm=1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172" name="AutoShape 4" descr="http://img3.imgtn.bdimg.com/it/u=2166315779,1755824794&amp;fm=1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174" name="AutoShape 6" descr="http://img3.imgtn.bdimg.com/it/u=2166315779,1755824794&amp;fm=1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176" name="Picture 8" descr="http://img4.cache.netease.com/photo/0005/2014-09-22/A6P15TUV4RD90005.jpg"/>
          <p:cNvPicPr>
            <a:picLocks noChangeAspect="1" noChangeArrowheads="1"/>
          </p:cNvPicPr>
          <p:nvPr/>
        </p:nvPicPr>
        <p:blipFill>
          <a:blip r:embed="rId2" cstate="print"/>
          <a:srcRect b="34859"/>
          <a:stretch>
            <a:fillRect/>
          </a:stretch>
        </p:blipFill>
        <p:spPr bwMode="auto">
          <a:xfrm>
            <a:off x="5929322" y="3357566"/>
            <a:ext cx="2928958" cy="1857388"/>
          </a:xfrm>
          <a:prstGeom prst="plaque">
            <a:avLst/>
          </a:prstGeom>
          <a:noFill/>
        </p:spPr>
      </p:pic>
      <p:pic>
        <p:nvPicPr>
          <p:cNvPr id="15" name="图片 14" descr="u=2166315779,1755824794&amp;fm=11&amp;gp=0.jpg"/>
          <p:cNvPicPr>
            <a:picLocks noChangeAspect="1"/>
          </p:cNvPicPr>
          <p:nvPr/>
        </p:nvPicPr>
        <p:blipFill>
          <a:blip r:embed="rId3"/>
          <a:srcRect l="11666" r="13333" b="7500"/>
          <a:stretch>
            <a:fillRect/>
          </a:stretch>
        </p:blipFill>
        <p:spPr>
          <a:xfrm>
            <a:off x="6143636" y="1071550"/>
            <a:ext cx="2643206" cy="21732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9" grpId="0" autoUpdateAnimBg="0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1142988"/>
            <a:ext cx="8424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Outstanding Chinese Sports Stars in the 21st Century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1472" y="2071682"/>
            <a:ext cx="550072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 an </a:t>
            </a:r>
            <a:r>
              <a:rPr lang="en-US" altLang="zh-CN" sz="2200" dirty="0"/>
              <a:t>international basketball </a:t>
            </a:r>
            <a:r>
              <a:rPr lang="en-US" altLang="zh-CN" sz="2200" dirty="0" smtClean="0"/>
              <a:t>superstar</a:t>
            </a:r>
            <a:endParaRPr lang="en-US" altLang="zh-CN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 </a:t>
            </a:r>
            <a:r>
              <a:rPr lang="en-US" altLang="zh-CN" sz="2200" dirty="0" smtClean="0"/>
              <a:t>played </a:t>
            </a:r>
            <a:r>
              <a:rPr lang="en-US" altLang="zh-CN" sz="2200" dirty="0"/>
              <a:t>for the Houston Rockets of the </a:t>
            </a:r>
            <a:endParaRPr lang="en-US" altLang="zh-CN" sz="2200" dirty="0" smtClean="0"/>
          </a:p>
          <a:p>
            <a:r>
              <a:rPr lang="en-US" altLang="zh-CN" sz="2200" dirty="0" smtClean="0"/>
              <a:t> </a:t>
            </a:r>
            <a:r>
              <a:rPr lang="en-US" altLang="zh-CN" sz="2200" dirty="0" smtClean="0"/>
              <a:t>  </a:t>
            </a:r>
            <a:r>
              <a:rPr lang="en-US" altLang="zh-CN" sz="2200" dirty="0" smtClean="0"/>
              <a:t>NBA </a:t>
            </a:r>
            <a:r>
              <a:rPr lang="en-US" altLang="zh-CN" sz="2200" dirty="0"/>
              <a:t>in </a:t>
            </a:r>
            <a:r>
              <a:rPr lang="en-US" altLang="zh-CN" sz="2200" dirty="0" smtClean="0"/>
              <a:t>the USA </a:t>
            </a:r>
            <a:r>
              <a:rPr lang="en-US" altLang="zh-CN" sz="2200" dirty="0"/>
              <a:t>from </a:t>
            </a:r>
            <a:r>
              <a:rPr lang="en-US" altLang="zh-CN" sz="2200" dirty="0" smtClean="0"/>
              <a:t>2002 through </a:t>
            </a:r>
            <a:r>
              <a:rPr lang="en-US" altLang="zh-CN" sz="2200" dirty="0" smtClean="0"/>
              <a:t>2011</a:t>
            </a:r>
            <a:endParaRPr lang="en-US" altLang="zh-CN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 </a:t>
            </a:r>
            <a:r>
              <a:rPr lang="en-US" altLang="zh-CN" sz="2200" dirty="0" smtClean="0"/>
              <a:t>selected </a:t>
            </a:r>
            <a:r>
              <a:rPr lang="en-US" altLang="zh-CN" sz="2200" dirty="0"/>
              <a:t>to start for the </a:t>
            </a:r>
            <a:r>
              <a:rPr lang="en-US" altLang="zh-CN" sz="2200" dirty="0" smtClean="0"/>
              <a:t>Western Conference  </a:t>
            </a:r>
            <a:endParaRPr lang="en-US" altLang="zh-CN" sz="2200" dirty="0" smtClean="0"/>
          </a:p>
          <a:p>
            <a:r>
              <a:rPr lang="en-US" altLang="zh-CN" sz="2200" dirty="0" smtClean="0"/>
              <a:t> </a:t>
            </a:r>
            <a:r>
              <a:rPr lang="en-US" altLang="zh-CN" sz="2200" dirty="0" smtClean="0"/>
              <a:t>  </a:t>
            </a:r>
            <a:r>
              <a:rPr lang="en-US" altLang="zh-CN" sz="2200" dirty="0" smtClean="0"/>
              <a:t>in the </a:t>
            </a:r>
            <a:r>
              <a:rPr lang="en-US" altLang="zh-CN" sz="2200" dirty="0"/>
              <a:t>NBA All-Star Game eight </a:t>
            </a:r>
            <a:r>
              <a:rPr lang="en-US" altLang="zh-CN" sz="2200" dirty="0" smtClean="0"/>
              <a:t>times</a:t>
            </a:r>
            <a:endParaRPr lang="en-US" altLang="zh-CN" sz="2200" dirty="0" smtClean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 named </a:t>
            </a:r>
            <a:r>
              <a:rPr lang="en-US" altLang="zh-CN" sz="2200" dirty="0"/>
              <a:t>to the </a:t>
            </a:r>
            <a:r>
              <a:rPr lang="en-US" altLang="zh-CN" sz="2200" dirty="0" smtClean="0"/>
              <a:t>All-NBA Team </a:t>
            </a:r>
            <a:r>
              <a:rPr lang="en-US" altLang="zh-CN" sz="2200" dirty="0"/>
              <a:t>five times. </a:t>
            </a:r>
            <a:endParaRPr lang="en-US" altLang="zh-CN" sz="2200" dirty="0" smtClean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 reached </a:t>
            </a:r>
            <a:r>
              <a:rPr lang="en-US" altLang="zh-CN" sz="2200" dirty="0"/>
              <a:t>the NBA </a:t>
            </a:r>
            <a:r>
              <a:rPr lang="en-US" altLang="zh-CN" sz="2200" dirty="0">
                <a:solidFill>
                  <a:srgbClr val="FF0000"/>
                </a:solidFill>
              </a:rPr>
              <a:t>Playoffs</a:t>
            </a:r>
            <a:r>
              <a:rPr lang="en-US" altLang="zh-CN" sz="2200" dirty="0"/>
              <a:t> four times</a:t>
            </a:r>
            <a:r>
              <a:rPr lang="en-US" altLang="zh-CN" sz="2200" dirty="0" smtClean="0"/>
              <a:t>.</a:t>
            </a:r>
            <a:endParaRPr lang="en-US" altLang="zh-CN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 enjoys </a:t>
            </a:r>
            <a:r>
              <a:rPr lang="en-US" altLang="zh-CN" sz="2200" dirty="0"/>
              <a:t>enormous popularity both in the </a:t>
            </a:r>
            <a:endParaRPr lang="en-US" altLang="zh-CN" sz="2200" dirty="0" smtClean="0"/>
          </a:p>
          <a:p>
            <a:r>
              <a:rPr lang="en-US" altLang="zh-CN" sz="2200" dirty="0" smtClean="0"/>
              <a:t> </a:t>
            </a:r>
            <a:r>
              <a:rPr lang="en-US" altLang="zh-CN" sz="2200" dirty="0" smtClean="0"/>
              <a:t>  </a:t>
            </a:r>
            <a:r>
              <a:rPr lang="en-US" altLang="zh-CN" sz="2200" dirty="0" smtClean="0"/>
              <a:t>United States </a:t>
            </a:r>
            <a:r>
              <a:rPr lang="en-US" altLang="zh-CN" sz="2200" dirty="0"/>
              <a:t>and in </a:t>
            </a:r>
            <a:r>
              <a:rPr lang="en-US" altLang="zh-CN" sz="2200" dirty="0" smtClean="0"/>
              <a:t>China</a:t>
            </a:r>
            <a:endParaRPr lang="zh-CN" altLang="en-US" sz="2200" dirty="0"/>
          </a:p>
        </p:txBody>
      </p:sp>
      <p:grpSp>
        <p:nvGrpSpPr>
          <p:cNvPr id="5" name="组合 4"/>
          <p:cNvGrpSpPr/>
          <p:nvPr/>
        </p:nvGrpSpPr>
        <p:grpSpPr bwMode="auto">
          <a:xfrm>
            <a:off x="0" y="642922"/>
            <a:ext cx="9144000" cy="420688"/>
            <a:chOff x="0" y="133158"/>
            <a:chExt cx="9144000" cy="42008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-396552" y="49188"/>
            <a:ext cx="6624736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The </a:t>
            </a: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Olympic Games and </a:t>
            </a: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China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86182" y="1643054"/>
            <a:ext cx="1365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Yao Ming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146" name="Picture 2" descr="http://image.gxnews.com.cn/uploadpic/2011/07/11/a17f0db9c6b4087b5861399b44f1c7c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72198" y="1857368"/>
            <a:ext cx="2547922" cy="3312299"/>
          </a:xfrm>
          <a:prstGeom prst="rect">
            <a:avLst/>
          </a:prstGeom>
          <a:noFill/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1142988"/>
            <a:ext cx="8424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Outstanding Chinese Sports Stars in the 21st Century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928662" y="2071682"/>
            <a:ext cx="778674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  A </a:t>
            </a:r>
            <a:r>
              <a:rPr lang="en-US" altLang="zh-CN" sz="2200" dirty="0" smtClean="0"/>
              <a:t>Chinese Olympic and world-record-holding </a:t>
            </a:r>
            <a:r>
              <a:rPr lang="en-US" altLang="zh-CN" sz="2200" dirty="0" smtClean="0"/>
              <a:t>distance swimmer</a:t>
            </a:r>
            <a:r>
              <a:rPr lang="en-US" altLang="zh-CN" sz="2200" dirty="0" smtClean="0"/>
              <a:t>. </a:t>
            </a:r>
            <a:endParaRPr lang="en-US" altLang="zh-CN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  broke the world record in the men’s 1500 </a:t>
            </a:r>
            <a:r>
              <a:rPr lang="en-US" altLang="zh-CN" sz="2200" dirty="0" err="1" smtClean="0"/>
              <a:t>metres</a:t>
            </a:r>
            <a:r>
              <a:rPr lang="en-US" altLang="zh-CN" sz="2200" dirty="0" smtClean="0"/>
              <a:t> freestyle at the </a:t>
            </a:r>
            <a:endParaRPr lang="en-US" altLang="zh-CN" sz="2200" dirty="0" smtClean="0"/>
          </a:p>
          <a:p>
            <a:r>
              <a:rPr lang="en-US" altLang="zh-CN" sz="2200" dirty="0" smtClean="0"/>
              <a:t> </a:t>
            </a:r>
            <a:r>
              <a:rPr lang="en-US" altLang="zh-CN" sz="2200" dirty="0" smtClean="0"/>
              <a:t>   2011 World Championships</a:t>
            </a:r>
            <a:endParaRPr lang="en-US" altLang="zh-CN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  the first Chinese </a:t>
            </a:r>
            <a:r>
              <a:rPr lang="en-US" altLang="zh-CN" sz="2200" dirty="0" smtClean="0"/>
              <a:t>man ever to win an Olympic gold medal in the </a:t>
            </a:r>
            <a:endParaRPr lang="en-US" altLang="zh-CN" sz="2200" dirty="0" smtClean="0"/>
          </a:p>
          <a:p>
            <a:r>
              <a:rPr lang="en-US" altLang="zh-CN" sz="2200" dirty="0" smtClean="0"/>
              <a:t> </a:t>
            </a:r>
            <a:r>
              <a:rPr lang="en-US" altLang="zh-CN" sz="2200" dirty="0" smtClean="0"/>
              <a:t>   men’s 1500 </a:t>
            </a:r>
            <a:r>
              <a:rPr lang="en-US" altLang="zh-CN" sz="2200" dirty="0" err="1" smtClean="0"/>
              <a:t>metres</a:t>
            </a:r>
            <a:r>
              <a:rPr lang="en-US" altLang="zh-CN" sz="2200" dirty="0" smtClean="0"/>
              <a:t> </a:t>
            </a:r>
            <a:r>
              <a:rPr lang="en-US" altLang="zh-CN" sz="2200" dirty="0" smtClean="0"/>
              <a:t>freestyle.</a:t>
            </a:r>
            <a:endParaRPr lang="zh-CN" altLang="en-US" sz="2200" dirty="0"/>
          </a:p>
        </p:txBody>
      </p:sp>
      <p:grpSp>
        <p:nvGrpSpPr>
          <p:cNvPr id="4" name="组合 4"/>
          <p:cNvGrpSpPr/>
          <p:nvPr/>
        </p:nvGrpSpPr>
        <p:grpSpPr bwMode="auto">
          <a:xfrm>
            <a:off x="0" y="642922"/>
            <a:ext cx="9144000" cy="420688"/>
            <a:chOff x="0" y="133158"/>
            <a:chExt cx="9144000" cy="42008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-396552" y="49188"/>
            <a:ext cx="6624736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The </a:t>
            </a: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Olympic Games and </a:t>
            </a: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China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86182" y="1643054"/>
            <a:ext cx="1332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Sun Yang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0658" name="Picture 2" descr="http://www.shanlink.com/uploadfile/2012/0720/20120720120012438.jpg"/>
          <p:cNvPicPr>
            <a:picLocks noChangeAspect="1" noChangeArrowheads="1"/>
          </p:cNvPicPr>
          <p:nvPr/>
        </p:nvPicPr>
        <p:blipFill>
          <a:blip r:embed="rId2"/>
          <a:srcRect t="14494" b="23710"/>
          <a:stretch>
            <a:fillRect/>
          </a:stretch>
        </p:blipFill>
        <p:spPr bwMode="auto">
          <a:xfrm>
            <a:off x="1142976" y="3857632"/>
            <a:ext cx="7143768" cy="1663812"/>
          </a:xfrm>
          <a:prstGeom prst="parallelogram">
            <a:avLst/>
          </a:prstGeom>
          <a:noFill/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1142988"/>
            <a:ext cx="8424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Outstanding Chinese Sports Stars in the 21st Century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86116" y="2285996"/>
            <a:ext cx="571504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 the first Chinese man who </a:t>
            </a:r>
            <a:r>
              <a:rPr lang="en-US" altLang="zh-CN" sz="2200" dirty="0" smtClean="0"/>
              <a:t>got an Olympic </a:t>
            </a:r>
            <a:endParaRPr lang="en-US" altLang="zh-CN" sz="2200" dirty="0" smtClean="0"/>
          </a:p>
          <a:p>
            <a:r>
              <a:rPr lang="en-US" altLang="zh-CN" sz="2200" dirty="0" smtClean="0"/>
              <a:t>   gold medal in a</a:t>
            </a:r>
            <a:r>
              <a:rPr lang="en-US" altLang="zh-CN" sz="2200" dirty="0" smtClean="0">
                <a:solidFill>
                  <a:srgbClr val="FF0000"/>
                </a:solidFill>
              </a:rPr>
              <a:t> track and field</a:t>
            </a:r>
            <a:r>
              <a:rPr lang="en-US" altLang="zh-CN" sz="2200" dirty="0" smtClean="0"/>
              <a:t> event.</a:t>
            </a:r>
            <a:endParaRPr lang="en-US" altLang="zh-CN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 the first Chinese athlete to achieve the “</a:t>
            </a:r>
            <a:r>
              <a:rPr lang="en-US" altLang="zh-CN" sz="2200" dirty="0" smtClean="0">
                <a:solidFill>
                  <a:srgbClr val="FF0000"/>
                </a:solidFill>
              </a:rPr>
              <a:t>triple </a:t>
            </a:r>
            <a:endParaRPr lang="en-US" altLang="zh-CN" sz="2200" dirty="0" smtClean="0">
              <a:solidFill>
                <a:srgbClr val="FF0000"/>
              </a:solidFill>
            </a:endParaRPr>
          </a:p>
          <a:p>
            <a:r>
              <a:rPr lang="en-US" altLang="zh-CN" sz="2200" dirty="0" smtClean="0">
                <a:solidFill>
                  <a:srgbClr val="FF0000"/>
                </a:solidFill>
              </a:rPr>
              <a:t>   crown</a:t>
            </a:r>
            <a:r>
              <a:rPr lang="en-US" altLang="zh-CN" sz="2200" dirty="0" smtClean="0"/>
              <a:t>” </a:t>
            </a:r>
            <a:r>
              <a:rPr lang="en-US" altLang="zh-CN" sz="2200" dirty="0" smtClean="0"/>
              <a:t>of athletics — world </a:t>
            </a:r>
            <a:r>
              <a:rPr lang="en-US" altLang="zh-CN" sz="2200" dirty="0" smtClean="0"/>
              <a:t>record holder, </a:t>
            </a:r>
            <a:endParaRPr lang="en-US" altLang="zh-CN" sz="2200" dirty="0" smtClean="0"/>
          </a:p>
          <a:p>
            <a:r>
              <a:rPr lang="en-US" altLang="zh-CN" sz="2200" dirty="0" smtClean="0"/>
              <a:t> </a:t>
            </a:r>
            <a:r>
              <a:rPr lang="en-US" altLang="zh-CN" sz="2200" dirty="0" smtClean="0"/>
              <a:t>  world champion </a:t>
            </a:r>
            <a:r>
              <a:rPr lang="en-US" altLang="zh-CN" sz="2200" dirty="0" smtClean="0"/>
              <a:t>and Olympic </a:t>
            </a:r>
            <a:r>
              <a:rPr lang="en-US" altLang="zh-CN" sz="2200" dirty="0" smtClean="0"/>
              <a:t>champion</a:t>
            </a:r>
            <a:endParaRPr lang="en-US" altLang="zh-CN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 has </a:t>
            </a:r>
            <a:r>
              <a:rPr lang="en-US" altLang="zh-CN" sz="2200" dirty="0" smtClean="0"/>
              <a:t>become one of China’s </a:t>
            </a:r>
            <a:r>
              <a:rPr lang="en-US" altLang="zh-CN" sz="2200" dirty="0" smtClean="0"/>
              <a:t>most commercially </a:t>
            </a:r>
            <a:endParaRPr lang="en-US" altLang="zh-CN" sz="2200" dirty="0" smtClean="0"/>
          </a:p>
          <a:p>
            <a:r>
              <a:rPr lang="en-US" altLang="zh-CN" sz="2200" dirty="0" smtClean="0"/>
              <a:t> </a:t>
            </a:r>
            <a:r>
              <a:rPr lang="en-US" altLang="zh-CN" sz="2200" dirty="0" smtClean="0"/>
              <a:t>  successful </a:t>
            </a:r>
            <a:r>
              <a:rPr lang="en-US" altLang="zh-CN" sz="2200" dirty="0" smtClean="0"/>
              <a:t>athletes and has emerged as </a:t>
            </a:r>
            <a:r>
              <a:rPr lang="en-US" altLang="zh-CN" sz="2200" dirty="0" smtClean="0"/>
              <a:t>a </a:t>
            </a:r>
            <a:endParaRPr lang="en-US" altLang="zh-CN" sz="2200" dirty="0" smtClean="0"/>
          </a:p>
          <a:p>
            <a:r>
              <a:rPr lang="en-US" altLang="zh-CN" sz="2200" dirty="0" smtClean="0"/>
              <a:t> </a:t>
            </a:r>
            <a:r>
              <a:rPr lang="en-US" altLang="zh-CN" sz="2200" dirty="0" smtClean="0"/>
              <a:t>  cultural </a:t>
            </a:r>
            <a:r>
              <a:rPr lang="en-US" altLang="zh-CN" sz="2200" dirty="0" smtClean="0"/>
              <a:t>icon.</a:t>
            </a:r>
            <a:endParaRPr lang="en-US" altLang="zh-CN" sz="2200" dirty="0" smtClean="0"/>
          </a:p>
        </p:txBody>
      </p:sp>
      <p:grpSp>
        <p:nvGrpSpPr>
          <p:cNvPr id="4" name="组合 4"/>
          <p:cNvGrpSpPr/>
          <p:nvPr/>
        </p:nvGrpSpPr>
        <p:grpSpPr bwMode="auto">
          <a:xfrm>
            <a:off x="0" y="642922"/>
            <a:ext cx="9144000" cy="420688"/>
            <a:chOff x="0" y="133158"/>
            <a:chExt cx="9144000" cy="42008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-396552" y="49188"/>
            <a:ext cx="6624736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The </a:t>
            </a: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Olympic Games and </a:t>
            </a: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China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86380" y="1681455"/>
            <a:ext cx="1332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Liu Xiang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684" name="Picture 4" descr="http://news.sznews.com/images/attachement/jpg/site3/20080818/001e4f9d714d0a13907e5b.jpg"/>
          <p:cNvPicPr>
            <a:picLocks noChangeAspect="1" noChangeArrowheads="1"/>
          </p:cNvPicPr>
          <p:nvPr/>
        </p:nvPicPr>
        <p:blipFill>
          <a:blip r:embed="rId2"/>
          <a:srcRect l="15466" r="4610"/>
          <a:stretch>
            <a:fillRect/>
          </a:stretch>
        </p:blipFill>
        <p:spPr bwMode="auto">
          <a:xfrm>
            <a:off x="785786" y="1857368"/>
            <a:ext cx="2286016" cy="3519481"/>
          </a:xfrm>
          <a:prstGeom prst="rect">
            <a:avLst/>
          </a:prstGeom>
          <a:noFill/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10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1142988"/>
            <a:ext cx="8424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Outstanding Chinese Sports Stars in the 21st Century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8596" y="2285996"/>
            <a:ext cx="5715040" cy="279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 The first and only Grand Slam singles champion</a:t>
            </a:r>
            <a:r>
              <a:rPr lang="zh-CN" altLang="en-US" sz="2200" dirty="0" smtClean="0"/>
              <a:t>（网球）</a:t>
            </a:r>
            <a:r>
              <a:rPr lang="en-US" altLang="zh-CN" sz="2200" dirty="0" smtClean="0"/>
              <a:t> </a:t>
            </a:r>
            <a:r>
              <a:rPr lang="en-US" altLang="zh-CN" sz="2200" dirty="0" smtClean="0"/>
              <a:t>  </a:t>
            </a:r>
            <a:endParaRPr lang="en-US" altLang="zh-CN" sz="2200" dirty="0" smtClean="0"/>
          </a:p>
          <a:p>
            <a:r>
              <a:rPr lang="en-US" altLang="zh-CN" sz="2200" dirty="0" smtClean="0"/>
              <a:t> </a:t>
            </a:r>
            <a:r>
              <a:rPr lang="en-US" altLang="zh-CN" sz="2200" dirty="0" smtClean="0"/>
              <a:t>  from </a:t>
            </a:r>
            <a:r>
              <a:rPr lang="en-US" altLang="zh-CN" sz="2200" dirty="0" smtClean="0"/>
              <a:t>Asia. Before the </a:t>
            </a:r>
            <a:r>
              <a:rPr lang="en-US" altLang="zh-CN" sz="2200" dirty="0" smtClean="0"/>
              <a:t>first player representing </a:t>
            </a:r>
            <a:r>
              <a:rPr lang="en-US" altLang="zh-CN" sz="2200" dirty="0" smtClean="0"/>
              <a:t>an Asian </a:t>
            </a:r>
            <a:r>
              <a:rPr lang="en-US" altLang="zh-CN" sz="2200" dirty="0" smtClean="0"/>
              <a:t>country to </a:t>
            </a:r>
            <a:r>
              <a:rPr lang="en-US" altLang="zh-CN" sz="2200" dirty="0" smtClean="0"/>
              <a:t>appear at a Grand Slam singles </a:t>
            </a:r>
            <a:r>
              <a:rPr lang="en-US" altLang="zh-CN" sz="2200" dirty="0" smtClean="0"/>
              <a:t>final</a:t>
            </a:r>
            <a:endParaRPr lang="en-US" altLang="zh-CN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 In </a:t>
            </a:r>
            <a:r>
              <a:rPr lang="en-US" altLang="zh-CN" sz="2200" dirty="0" smtClean="0"/>
              <a:t>January 2014, Li Na became </a:t>
            </a:r>
            <a:r>
              <a:rPr lang="en-US" altLang="zh-CN" sz="2200" dirty="0" smtClean="0"/>
              <a:t>the champion </a:t>
            </a:r>
            <a:r>
              <a:rPr lang="en-US" altLang="zh-CN" sz="2200" dirty="0" smtClean="0"/>
              <a:t>of </a:t>
            </a:r>
            <a:endParaRPr lang="en-US" altLang="zh-CN" sz="2200" dirty="0" smtClean="0"/>
          </a:p>
          <a:p>
            <a:r>
              <a:rPr lang="en-US" altLang="zh-CN" sz="2200" dirty="0" smtClean="0"/>
              <a:t> </a:t>
            </a:r>
            <a:r>
              <a:rPr lang="en-US" altLang="zh-CN" sz="2200" dirty="0" smtClean="0"/>
              <a:t>  the </a:t>
            </a:r>
            <a:r>
              <a:rPr lang="en-US" altLang="zh-CN" sz="2200" dirty="0" smtClean="0"/>
              <a:t>Australian Open, making her rank third </a:t>
            </a:r>
            <a:r>
              <a:rPr lang="en-US" altLang="zh-CN" sz="2200" dirty="0" smtClean="0"/>
              <a:t>in</a:t>
            </a:r>
            <a:endParaRPr lang="en-US" altLang="zh-CN" sz="2200" dirty="0" smtClean="0"/>
          </a:p>
          <a:p>
            <a:r>
              <a:rPr lang="en-US" altLang="zh-CN" sz="2200" dirty="0" smtClean="0"/>
              <a:t> </a:t>
            </a:r>
            <a:r>
              <a:rPr lang="en-US" altLang="zh-CN" sz="2200" dirty="0" smtClean="0"/>
              <a:t>  the </a:t>
            </a:r>
            <a:r>
              <a:rPr lang="en-US" altLang="zh-CN" sz="2200" dirty="0" smtClean="0"/>
              <a:t>world and first in China.</a:t>
            </a:r>
            <a:endParaRPr lang="en-US" altLang="zh-CN" sz="2200" dirty="0" smtClean="0"/>
          </a:p>
        </p:txBody>
      </p:sp>
      <p:grpSp>
        <p:nvGrpSpPr>
          <p:cNvPr id="4" name="组合 4"/>
          <p:cNvGrpSpPr/>
          <p:nvPr/>
        </p:nvGrpSpPr>
        <p:grpSpPr bwMode="auto">
          <a:xfrm>
            <a:off x="0" y="642922"/>
            <a:ext cx="9144000" cy="420688"/>
            <a:chOff x="0" y="133158"/>
            <a:chExt cx="9144000" cy="42008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-396552" y="49188"/>
            <a:ext cx="6624736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The </a:t>
            </a: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Olympic Games and </a:t>
            </a: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China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28860" y="1681455"/>
            <a:ext cx="813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Li Na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3732" name="Picture 4" descr="http://www.chinadaily.com.cn/typd/wangqiu/201301/76efd11f6fcac1df82b4cacf2a7de53f.jpg"/>
          <p:cNvPicPr>
            <a:picLocks noChangeAspect="1" noChangeArrowheads="1"/>
          </p:cNvPicPr>
          <p:nvPr/>
        </p:nvPicPr>
        <p:blipFill>
          <a:blip r:embed="rId2"/>
          <a:srcRect l="19898" r="24234"/>
          <a:stretch>
            <a:fillRect/>
          </a:stretch>
        </p:blipFill>
        <p:spPr bwMode="auto">
          <a:xfrm>
            <a:off x="6143636" y="2000244"/>
            <a:ext cx="2500330" cy="3143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10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1142988"/>
            <a:ext cx="8424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Outstanding Chinese Sports Stars in the 21st Century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1472" y="2214558"/>
            <a:ext cx="821537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 </a:t>
            </a:r>
            <a:r>
              <a:rPr lang="en-US" altLang="zh-CN" sz="2200" dirty="0" smtClean="0"/>
              <a:t> Currently </a:t>
            </a:r>
            <a:r>
              <a:rPr lang="en-US" altLang="zh-CN" sz="2200" dirty="0" smtClean="0"/>
              <a:t>China’s </a:t>
            </a:r>
            <a:r>
              <a:rPr lang="en-US" altLang="zh-CN" sz="2200" dirty="0" smtClean="0"/>
              <a:t>most successful </a:t>
            </a:r>
            <a:r>
              <a:rPr lang="en-US" altLang="zh-CN" sz="2200" dirty="0" smtClean="0"/>
              <a:t>snooker player ever. </a:t>
            </a:r>
            <a:endParaRPr lang="en-US" altLang="zh-CN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  The </a:t>
            </a:r>
            <a:r>
              <a:rPr lang="en-US" altLang="zh-CN" sz="2200" dirty="0" smtClean="0"/>
              <a:t>youngest winner of the IBSF </a:t>
            </a:r>
            <a:r>
              <a:rPr lang="en-US" altLang="zh-CN" sz="2200" dirty="0" smtClean="0"/>
              <a:t>World </a:t>
            </a:r>
            <a:r>
              <a:rPr lang="en-US" altLang="zh-CN" sz="2200" dirty="0" smtClean="0"/>
              <a:t>Under-21 Championship </a:t>
            </a:r>
            <a:endParaRPr lang="en-US" altLang="zh-CN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 </a:t>
            </a:r>
            <a:r>
              <a:rPr lang="en-US" altLang="zh-CN" sz="2200" dirty="0" smtClean="0"/>
              <a:t> The youngest player </a:t>
            </a:r>
            <a:r>
              <a:rPr lang="en-US" altLang="zh-CN" sz="2200" dirty="0" smtClean="0"/>
              <a:t>to </a:t>
            </a:r>
            <a:r>
              <a:rPr lang="en-US" altLang="zh-CN" sz="2200" dirty="0" smtClean="0"/>
              <a:t>make the </a:t>
            </a:r>
            <a:r>
              <a:rPr lang="en-US" altLang="zh-CN" sz="2200" dirty="0" smtClean="0"/>
              <a:t>147 maximum </a:t>
            </a:r>
            <a:r>
              <a:rPr lang="en-US" altLang="zh-CN" sz="2200" dirty="0" smtClean="0">
                <a:latin typeface="+mn-ea"/>
                <a:ea typeface="+mn-ea"/>
              </a:rPr>
              <a:t>(</a:t>
            </a:r>
            <a:r>
              <a:rPr lang="zh-CN" altLang="en-US" sz="2200" dirty="0" smtClean="0">
                <a:latin typeface="+mn-ea"/>
                <a:ea typeface="+mn-ea"/>
              </a:rPr>
              <a:t>单杆满分</a:t>
            </a:r>
            <a:r>
              <a:rPr lang="en-US" altLang="zh-CN" sz="2200" dirty="0" smtClean="0">
                <a:latin typeface="+mn-ea"/>
                <a:ea typeface="+mn-ea"/>
              </a:rPr>
              <a:t>)</a:t>
            </a:r>
            <a:r>
              <a:rPr lang="en-US" altLang="zh-CN" sz="2200" dirty="0" smtClean="0"/>
              <a:t>break </a:t>
            </a:r>
            <a:r>
              <a:rPr lang="en-US" altLang="zh-CN" sz="2200" dirty="0" smtClean="0"/>
              <a:t>in  </a:t>
            </a:r>
            <a:r>
              <a:rPr lang="en-US" altLang="zh-CN" sz="2200" dirty="0" smtClean="0"/>
              <a:t>   </a:t>
            </a:r>
            <a:endParaRPr lang="en-US" altLang="zh-CN" sz="2200" dirty="0" smtClean="0"/>
          </a:p>
          <a:p>
            <a:r>
              <a:rPr lang="en-US" altLang="zh-CN" sz="2200" dirty="0" smtClean="0"/>
              <a:t> </a:t>
            </a:r>
            <a:r>
              <a:rPr lang="en-US" altLang="zh-CN" sz="2200" dirty="0" smtClean="0"/>
              <a:t>   professional competitions ever</a:t>
            </a:r>
            <a:r>
              <a:rPr lang="en-US" altLang="zh-CN" sz="2200" dirty="0" smtClean="0"/>
              <a:t>.</a:t>
            </a:r>
            <a:endParaRPr lang="en-US" altLang="zh-CN" sz="2200" dirty="0" smtClean="0"/>
          </a:p>
        </p:txBody>
      </p:sp>
      <p:grpSp>
        <p:nvGrpSpPr>
          <p:cNvPr id="4" name="组合 4"/>
          <p:cNvGrpSpPr/>
          <p:nvPr/>
        </p:nvGrpSpPr>
        <p:grpSpPr bwMode="auto">
          <a:xfrm>
            <a:off x="0" y="642922"/>
            <a:ext cx="9144000" cy="420688"/>
            <a:chOff x="0" y="133158"/>
            <a:chExt cx="9144000" cy="420086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-396552" y="49188"/>
            <a:ext cx="6624736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The </a:t>
            </a: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Olympic Games and </a:t>
            </a: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China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28441" y="1681455"/>
            <a:ext cx="1672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Ding </a:t>
            </a:r>
            <a:r>
              <a:rPr lang="en-US" altLang="zh-CN" sz="2400" b="1" dirty="0" err="1" smtClean="0">
                <a:solidFill>
                  <a:schemeClr val="accent6">
                    <a:lumMod val="75000"/>
                  </a:schemeClr>
                </a:solidFill>
              </a:rPr>
              <a:t>Junhui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2706" name="Picture 2" descr="http://img1.xilu.com/2015/1023/6631c5081d6b5b841f00f80295a5a987.jpg"/>
          <p:cNvPicPr>
            <a:picLocks noChangeAspect="1" noChangeArrowheads="1"/>
          </p:cNvPicPr>
          <p:nvPr/>
        </p:nvPicPr>
        <p:blipFill>
          <a:blip r:embed="rId2"/>
          <a:srcRect l="4688" t="17606" b="13731"/>
          <a:stretch>
            <a:fillRect/>
          </a:stretch>
        </p:blipFill>
        <p:spPr bwMode="auto">
          <a:xfrm>
            <a:off x="1357290" y="3857632"/>
            <a:ext cx="6500858" cy="17144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2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A60C2E7-68BF-4CD8-AF1C-B8DF0BB3074B}" type="slidenum"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 bwMode="auto">
          <a:xfrm rot="16200000">
            <a:off x="4122084" y="-1764684"/>
            <a:ext cx="1285888" cy="7386976"/>
            <a:chOff x="1187097" y="448462"/>
            <a:chExt cx="1286198" cy="5028725"/>
          </a:xfrm>
        </p:grpSpPr>
        <p:sp>
          <p:nvSpPr>
            <p:cNvPr id="6" name="矩形 5"/>
            <p:cNvSpPr/>
            <p:nvPr/>
          </p:nvSpPr>
          <p:spPr>
            <a:xfrm>
              <a:off x="1194700" y="934781"/>
              <a:ext cx="1271894" cy="179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5400000">
              <a:off x="457638" y="1894204"/>
              <a:ext cx="2745111" cy="1286194"/>
            </a:xfrm>
            <a:prstGeom prst="rect">
              <a:avLst/>
            </a:prstGeom>
            <a:noFill/>
          </p:spPr>
        </p:pic>
        <p:sp>
          <p:nvSpPr>
            <p:cNvPr id="2" name="TextBox 1"/>
            <p:cNvSpPr txBox="1"/>
            <p:nvPr/>
          </p:nvSpPr>
          <p:spPr bwMode="auto">
            <a:xfrm rot="5400000">
              <a:off x="1650357" y="72065"/>
              <a:ext cx="446541" cy="119933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17" name="TextBox 2"/>
            <p:cNvSpPr txBox="1">
              <a:spLocks noChangeArrowheads="1"/>
            </p:cNvSpPr>
            <p:nvPr/>
          </p:nvSpPr>
          <p:spPr bwMode="auto">
            <a:xfrm rot="5400000">
              <a:off x="1160668" y="4480105"/>
              <a:ext cx="1470818" cy="52334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A71F13"/>
                  </a:solidFill>
                  <a:latin typeface="+mj-lt"/>
                </a:rPr>
                <a:t>Lead-in Activity</a:t>
              </a:r>
              <a:endParaRPr lang="en-US" altLang="zh-CN" sz="2400" b="1" dirty="0" smtClean="0">
                <a:solidFill>
                  <a:srgbClr val="A71F13"/>
                </a:solidFill>
                <a:latin typeface="+mj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 bwMode="auto">
          <a:xfrm rot="16200000">
            <a:off x="4196051" y="-409891"/>
            <a:ext cx="1285885" cy="7392030"/>
            <a:chOff x="2202833" y="547121"/>
            <a:chExt cx="1286194" cy="4971974"/>
          </a:xfrm>
        </p:grpSpPr>
        <p:sp>
          <p:nvSpPr>
            <p:cNvPr id="13" name="矩形 12"/>
            <p:cNvSpPr/>
            <p:nvPr/>
          </p:nvSpPr>
          <p:spPr>
            <a:xfrm>
              <a:off x="2202835" y="979570"/>
              <a:ext cx="1271893" cy="179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5400000">
              <a:off x="1489792" y="1919827"/>
              <a:ext cx="2712276" cy="1286193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 bwMode="auto">
            <a:xfrm rot="5400000">
              <a:off x="2668760" y="168054"/>
              <a:ext cx="441200" cy="119933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13" name="TextBox 36"/>
            <p:cNvSpPr txBox="1">
              <a:spLocks noChangeArrowheads="1"/>
            </p:cNvSpPr>
            <p:nvPr/>
          </p:nvSpPr>
          <p:spPr bwMode="auto">
            <a:xfrm rot="5400000">
              <a:off x="2235193" y="4551076"/>
              <a:ext cx="1412692" cy="52334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Sports in China</a:t>
              </a:r>
              <a:endParaRPr lang="zh-CN" altLang="en-US" sz="24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 rot="16200000">
            <a:off x="4044989" y="1098502"/>
            <a:ext cx="1285884" cy="7089899"/>
            <a:chOff x="4900248" y="576588"/>
            <a:chExt cx="1286195" cy="4790454"/>
          </a:xfrm>
        </p:grpSpPr>
        <p:sp>
          <p:nvSpPr>
            <p:cNvPr id="16" name="矩形 15"/>
            <p:cNvSpPr/>
            <p:nvPr/>
          </p:nvSpPr>
          <p:spPr>
            <a:xfrm>
              <a:off x="4900249" y="1011001"/>
              <a:ext cx="1271895" cy="1793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5400000">
              <a:off x="4181038" y="1958462"/>
              <a:ext cx="2724616" cy="1286195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5" name="TextBox 34"/>
            <p:cNvSpPr txBox="1"/>
            <p:nvPr/>
          </p:nvSpPr>
          <p:spPr bwMode="auto">
            <a:xfrm rot="5400000">
              <a:off x="5293708" y="198524"/>
              <a:ext cx="443207" cy="119933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 smtClean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09" name="TextBox 40"/>
            <p:cNvSpPr txBox="1">
              <a:spLocks noChangeArrowheads="1"/>
            </p:cNvSpPr>
            <p:nvPr/>
          </p:nvSpPr>
          <p:spPr bwMode="auto">
            <a:xfrm rot="5400000">
              <a:off x="4839824" y="4234787"/>
              <a:ext cx="1315108" cy="9494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 </a:t>
              </a: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Discussion &amp; </a:t>
              </a:r>
              <a:endParaRPr lang="en-US" altLang="zh-CN" sz="2400" b="1" dirty="0" smtClean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Presentation</a:t>
              </a:r>
              <a:endParaRPr lang="zh-CN" altLang="en-US" sz="24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sp>
        <p:nvSpPr>
          <p:cNvPr id="16392" name="TextBox 30"/>
          <p:cNvSpPr txBox="1">
            <a:spLocks noChangeArrowheads="1"/>
          </p:cNvSpPr>
          <p:nvPr/>
        </p:nvSpPr>
        <p:spPr bwMode="auto">
          <a:xfrm>
            <a:off x="-32" y="-20"/>
            <a:ext cx="2116285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Overview</a:t>
            </a:r>
            <a:endParaRPr lang="zh-CN" altLang="en-US" sz="32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grpSp>
        <p:nvGrpSpPr>
          <p:cNvPr id="16393" name="组合 37"/>
          <p:cNvGrpSpPr/>
          <p:nvPr/>
        </p:nvGrpSpPr>
        <p:grpSpPr bwMode="auto">
          <a:xfrm>
            <a:off x="0" y="438136"/>
            <a:ext cx="9144000" cy="419100"/>
            <a:chOff x="0" y="133158"/>
            <a:chExt cx="9144000" cy="420086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400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4" name="直接连接符 43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2116136385270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07986"/>
            <a:ext cx="9144000" cy="420688"/>
            <a:chOff x="0" y="133158"/>
            <a:chExt cx="9144000" cy="42008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9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直接连接符 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-571536" y="55069"/>
            <a:ext cx="3786184" cy="643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Discussion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00100" y="1357302"/>
            <a:ext cx="778674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/>
              <a:t>China has successfully hosted the 2008 Olympic Games, which helped promote traditional Chinese culture globally and enhanced the trust and friendship among the peoples of different nations. Discuss with your </a:t>
            </a:r>
            <a:r>
              <a:rPr lang="en-US" altLang="zh-CN" sz="2200" dirty="0" smtClean="0"/>
              <a:t>partner:</a:t>
            </a:r>
            <a:endParaRPr lang="en-US" altLang="zh-CN" sz="2200" dirty="0" smtClean="0"/>
          </a:p>
        </p:txBody>
      </p:sp>
      <p:sp>
        <p:nvSpPr>
          <p:cNvPr id="10" name="矩形 9"/>
          <p:cNvSpPr/>
          <p:nvPr/>
        </p:nvSpPr>
        <p:spPr>
          <a:xfrm>
            <a:off x="1428728" y="3143252"/>
            <a:ext cx="664373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200" b="1" dirty="0" smtClean="0">
                <a:solidFill>
                  <a:schemeClr val="accent6">
                    <a:lumMod val="75000"/>
                  </a:schemeClr>
                </a:solidFill>
              </a:rPr>
              <a:t>How Beijing 2008 Olympic Games have helped people outside China gain a good understanding of Chinese </a:t>
            </a:r>
            <a:r>
              <a:rPr lang="en-US" altLang="zh-CN" sz="2200" b="1" dirty="0" smtClean="0">
                <a:solidFill>
                  <a:schemeClr val="accent6">
                    <a:lumMod val="75000"/>
                  </a:schemeClr>
                </a:solidFill>
              </a:rPr>
              <a:t>culture? Then </a:t>
            </a:r>
            <a:r>
              <a:rPr lang="en-US" altLang="zh-CN" sz="2200" b="1" dirty="0" smtClean="0">
                <a:solidFill>
                  <a:schemeClr val="accent6">
                    <a:lumMod val="75000"/>
                  </a:schemeClr>
                </a:solidFill>
              </a:rPr>
              <a:t>share your ideas with the class.</a:t>
            </a:r>
            <a:endParaRPr lang="en-US" altLang="zh-CN" sz="2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07986"/>
            <a:ext cx="9144000" cy="420688"/>
            <a:chOff x="0" y="133158"/>
            <a:chExt cx="9144000" cy="42008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9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直接连接符 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-214346" y="71418"/>
            <a:ext cx="4786346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Students’ Presentation 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7224" y="1142988"/>
            <a:ext cx="7632848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+mn-lt"/>
              </a:rPr>
              <a:t>With a long history, China has developed a great variety of unique and traditional sports and pastimes. You are a Chinese university student who is invited to give a two-minute presentation to a group of international students who show great interest in traditional Chinese </a:t>
            </a:r>
            <a:r>
              <a:rPr lang="en-US" altLang="zh-CN" sz="2200" dirty="0" smtClean="0">
                <a:latin typeface="+mn-lt"/>
              </a:rPr>
              <a:t>sports</a:t>
            </a:r>
            <a:endParaRPr lang="en-US" altLang="zh-CN" sz="2200" dirty="0">
              <a:latin typeface="+mn-lt"/>
            </a:endParaRPr>
          </a:p>
          <a:p>
            <a:pPr algn="just"/>
            <a:endParaRPr lang="en-US" altLang="zh-CN" sz="2400" dirty="0">
              <a:latin typeface="+mn-lt"/>
            </a:endParaRPr>
          </a:p>
        </p:txBody>
      </p:sp>
      <p:pic>
        <p:nvPicPr>
          <p:cNvPr id="10" name="图片 9" descr="211613638527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28662" y="3357566"/>
            <a:ext cx="73581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CN" sz="2400" b="1" dirty="0" smtClean="0">
                <a:solidFill>
                  <a:srgbClr val="F79646">
                    <a:lumMod val="75000"/>
                  </a:srgbClr>
                </a:solidFill>
                <a:latin typeface="Calibri" panose="020F0502020204030204"/>
              </a:rPr>
              <a:t>Your presentation should include the following points:</a:t>
            </a:r>
            <a:endParaRPr lang="en-US" altLang="zh-CN" sz="2400" b="1" dirty="0" smtClean="0">
              <a:solidFill>
                <a:srgbClr val="F79646">
                  <a:lumMod val="75000"/>
                </a:srgbClr>
              </a:solidFill>
              <a:latin typeface="Calibri" panose="020F0502020204030204"/>
            </a:endParaRPr>
          </a:p>
          <a:p>
            <a:pPr lvl="0" algn="just"/>
            <a:r>
              <a:rPr lang="en-US" altLang="zh-CN" sz="2400" dirty="0" smtClean="0">
                <a:solidFill>
                  <a:prstClr val="black"/>
                </a:solidFill>
                <a:latin typeface="Calibri" panose="020F0502020204030204"/>
              </a:rPr>
              <a:t>1 </a:t>
            </a:r>
            <a:r>
              <a:rPr lang="en-US" altLang="zh-CN" sz="2400" dirty="0" smtClean="0"/>
              <a:t>its origin</a:t>
            </a:r>
            <a:endParaRPr lang="en-US" altLang="zh-CN" sz="2400" dirty="0" smtClean="0">
              <a:solidFill>
                <a:prstClr val="black"/>
              </a:solidFill>
              <a:latin typeface="Calibri" panose="020F0502020204030204"/>
            </a:endParaRPr>
          </a:p>
          <a:p>
            <a:pPr lvl="0" algn="just"/>
            <a:r>
              <a:rPr lang="en-US" altLang="zh-CN" sz="2400" dirty="0" smtClean="0">
                <a:solidFill>
                  <a:prstClr val="black"/>
                </a:solidFill>
                <a:latin typeface="Calibri" panose="020F0502020204030204"/>
              </a:rPr>
              <a:t>2 its </a:t>
            </a:r>
            <a:r>
              <a:rPr lang="en-US" altLang="zh-CN" sz="2400" dirty="0" smtClean="0"/>
              <a:t>feature</a:t>
            </a:r>
            <a:endParaRPr lang="en-US" altLang="zh-CN" sz="2400" dirty="0" smtClean="0">
              <a:solidFill>
                <a:prstClr val="black"/>
              </a:solidFill>
              <a:latin typeface="Calibri" panose="020F0502020204030204"/>
            </a:endParaRPr>
          </a:p>
          <a:p>
            <a:pPr lvl="0" algn="just"/>
            <a:r>
              <a:rPr lang="en-US" altLang="zh-CN" sz="2400" dirty="0" smtClean="0">
                <a:solidFill>
                  <a:prstClr val="black"/>
                </a:solidFill>
                <a:latin typeface="Calibri" panose="020F0502020204030204"/>
              </a:rPr>
              <a:t>3 its </a:t>
            </a:r>
            <a:r>
              <a:rPr lang="en-US" altLang="zh-CN" sz="2400" dirty="0" smtClean="0"/>
              <a:t>global influence. </a:t>
            </a:r>
            <a:endParaRPr lang="en-US" altLang="zh-CN" sz="2400" dirty="0" smtClean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07986"/>
            <a:ext cx="9144000" cy="420688"/>
            <a:chOff x="0" y="133158"/>
            <a:chExt cx="9144000" cy="42008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9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直接连接符 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-214346" y="71418"/>
            <a:ext cx="4786346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Students’ Presentation 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96870" y="1681455"/>
            <a:ext cx="7632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Welcome to the World of Ancien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t Chinese Sports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00364" y="1038513"/>
            <a:ext cx="3516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A little inspiration for you 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2" name="图片 11" descr="211613638527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4045"/>
            <a:ext cx="857224" cy="1148099"/>
          </a:xfrm>
          <a:prstGeom prst="rect">
            <a:avLst/>
          </a:prstGeom>
        </p:spPr>
      </p:pic>
      <p:pic>
        <p:nvPicPr>
          <p:cNvPr id="2049" name="Picture 1" descr="C:\Users\zhangmengxuan\AppData\Roaming\Tencent\Users\1048855706\QQ\WinTemp\RichOle\B4ACR($URWI6~}O7G1Q%6R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2380556"/>
            <a:ext cx="5486397" cy="3039164"/>
          </a:xfrm>
          <a:prstGeom prst="rect">
            <a:avLst/>
          </a:prstGeom>
          <a:noFill/>
        </p:spPr>
      </p:pic>
      <p:pic>
        <p:nvPicPr>
          <p:cNvPr id="13" name="图片 12" descr="u=1244864150,836629997&amp;fm=21&amp;gp=0.jpg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562" y="3976710"/>
            <a:ext cx="666740" cy="6667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048C59D-9DEA-4872-8AAF-B565080AE3EA}" type="slidenum">
              <a:rPr lang="zh-CN" altLang="en-US"/>
            </a:fld>
            <a:endParaRPr lang="zh-CN" altLang="en-US"/>
          </a:p>
        </p:txBody>
      </p:sp>
      <p:pic>
        <p:nvPicPr>
          <p:cNvPr id="34819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12700" y="4075113"/>
            <a:ext cx="2208213" cy="163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 descr="C:\Documents and Settings\Administrator\桌面\素材\miaoyu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2950" y="-4763"/>
            <a:ext cx="2044700" cy="1924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609735" y="2155825"/>
            <a:ext cx="1962397" cy="7007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600" dirty="0" smtClean="0">
                <a:solidFill>
                  <a:srgbClr val="A71F13"/>
                </a:solidFill>
                <a:latin typeface="冬青黑体简体中文 W6"/>
                <a:ea typeface="冬青黑体简体中文 W6"/>
                <a:cs typeface="冬青黑体简体中文 W6"/>
              </a:rPr>
              <a:t>The End</a:t>
            </a:r>
            <a:endParaRPr lang="zh-CN" altLang="en-US" sz="3600" dirty="0">
              <a:solidFill>
                <a:srgbClr val="A71F13"/>
              </a:solidFill>
              <a:latin typeface="冬青黑体简体中文 W6"/>
              <a:ea typeface="冬青黑体简体中文 W6"/>
              <a:cs typeface="冬青黑体简体中文 W6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1092200" y="2825750"/>
            <a:ext cx="6719888" cy="392113"/>
            <a:chOff x="1091704" y="2825562"/>
            <a:chExt cx="6720656" cy="391978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091704" y="3022344"/>
              <a:ext cx="326427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824" name="Picture 6" descr="G:\360data\重要数据\桌面\1031654654-3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91024" y="2825562"/>
              <a:ext cx="361951" cy="391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直接连接符 8"/>
            <p:cNvCxnSpPr/>
            <p:nvPr/>
          </p:nvCxnSpPr>
          <p:spPr>
            <a:xfrm>
              <a:off x="4787826" y="3022344"/>
              <a:ext cx="3024534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DC83767-297E-4BF8-845B-5970FB2FB146}" type="slidenum">
              <a:rPr lang="zh-CN" altLang="en-US"/>
            </a:fld>
            <a:endParaRPr lang="zh-CN" altLang="en-US"/>
          </a:p>
        </p:txBody>
      </p:sp>
      <p:grpSp>
        <p:nvGrpSpPr>
          <p:cNvPr id="2" name="组合 3"/>
          <p:cNvGrpSpPr/>
          <p:nvPr/>
        </p:nvGrpSpPr>
        <p:grpSpPr bwMode="auto">
          <a:xfrm>
            <a:off x="0" y="507986"/>
            <a:ext cx="9144000" cy="420688"/>
            <a:chOff x="0" y="133158"/>
            <a:chExt cx="9144000" cy="42008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97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直接连接符 6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-285784" y="55069"/>
            <a:ext cx="3786184" cy="643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Lead-in Activity</a:t>
            </a:r>
            <a:endParaRPr lang="en-US" altLang="zh-CN" sz="3000" dirty="0" smtClean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82556" y="1357302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5000"/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Watch the video clip and report to the class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what </a:t>
            </a:r>
            <a:r>
              <a:rPr lang="en-US" altLang="zh-CN" sz="2400" b="1" dirty="0" err="1" smtClean="0">
                <a:solidFill>
                  <a:schemeClr val="accent6">
                    <a:lumMod val="75000"/>
                  </a:schemeClr>
                </a:solidFill>
              </a:rPr>
              <a:t>Ning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said after he took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historic triumph.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263886" y="928674"/>
            <a:ext cx="2808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Watch &amp; Think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图片 10" descr="QQ图片20151110182253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70" y="2214558"/>
            <a:ext cx="5659900" cy="3128543"/>
          </a:xfrm>
          <a:prstGeom prst="rect">
            <a:avLst/>
          </a:prstGeom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2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6A60C2E7-68BF-4CD8-AF1C-B8DF0BB3074B}" type="slidenum"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 bwMode="auto">
          <a:xfrm rot="16200000">
            <a:off x="4122084" y="-1764684"/>
            <a:ext cx="1285888" cy="7386976"/>
            <a:chOff x="1187097" y="448462"/>
            <a:chExt cx="1286198" cy="5028725"/>
          </a:xfrm>
        </p:grpSpPr>
        <p:sp>
          <p:nvSpPr>
            <p:cNvPr id="6" name="矩形 5"/>
            <p:cNvSpPr/>
            <p:nvPr/>
          </p:nvSpPr>
          <p:spPr>
            <a:xfrm>
              <a:off x="1194700" y="934781"/>
              <a:ext cx="1271894" cy="179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1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5400000">
              <a:off x="457638" y="1894204"/>
              <a:ext cx="2745111" cy="1286194"/>
            </a:xfrm>
            <a:prstGeom prst="rect">
              <a:avLst/>
            </a:prstGeom>
            <a:noFill/>
          </p:spPr>
        </p:pic>
        <p:sp>
          <p:nvSpPr>
            <p:cNvPr id="2" name="TextBox 1"/>
            <p:cNvSpPr txBox="1"/>
            <p:nvPr/>
          </p:nvSpPr>
          <p:spPr bwMode="auto">
            <a:xfrm rot="5400000">
              <a:off x="1650357" y="72065"/>
              <a:ext cx="446541" cy="119933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17" name="TextBox 2"/>
            <p:cNvSpPr txBox="1">
              <a:spLocks noChangeArrowheads="1"/>
            </p:cNvSpPr>
            <p:nvPr/>
          </p:nvSpPr>
          <p:spPr bwMode="auto">
            <a:xfrm rot="5400000">
              <a:off x="1160668" y="4480105"/>
              <a:ext cx="1470818" cy="52334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</a:rPr>
                <a:t>Lead-in Activity</a:t>
              </a:r>
              <a:endParaRPr lang="en-US" altLang="zh-CN" sz="2400" b="1" dirty="0" smtClean="0">
                <a:solidFill>
                  <a:srgbClr val="7F7F7F"/>
                </a:solidFill>
                <a:latin typeface="+mj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 bwMode="auto">
          <a:xfrm rot="16200000">
            <a:off x="4196051" y="-409891"/>
            <a:ext cx="1285885" cy="7392030"/>
            <a:chOff x="2202833" y="547121"/>
            <a:chExt cx="1286194" cy="4971974"/>
          </a:xfrm>
        </p:grpSpPr>
        <p:sp>
          <p:nvSpPr>
            <p:cNvPr id="13" name="矩形 12"/>
            <p:cNvSpPr/>
            <p:nvPr/>
          </p:nvSpPr>
          <p:spPr>
            <a:xfrm>
              <a:off x="2202835" y="979570"/>
              <a:ext cx="1271893" cy="179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5400000">
              <a:off x="1489792" y="1919827"/>
              <a:ext cx="2712276" cy="1286193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 bwMode="auto">
            <a:xfrm rot="5400000">
              <a:off x="2668760" y="168054"/>
              <a:ext cx="441200" cy="119933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13" name="TextBox 36"/>
            <p:cNvSpPr txBox="1">
              <a:spLocks noChangeArrowheads="1"/>
            </p:cNvSpPr>
            <p:nvPr/>
          </p:nvSpPr>
          <p:spPr bwMode="auto">
            <a:xfrm rot="5400000">
              <a:off x="2235193" y="4551076"/>
              <a:ext cx="1412692" cy="52334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A71F13"/>
                  </a:solidFill>
                  <a:latin typeface="+mj-lt"/>
                  <a:ea typeface="冬青黑体简体中文 W6"/>
                  <a:cs typeface="冬青黑体简体中文 W6"/>
                </a:rPr>
                <a:t>Sports in China</a:t>
              </a:r>
              <a:endParaRPr lang="zh-CN" altLang="en-US" sz="2400" b="1" dirty="0">
                <a:solidFill>
                  <a:srgbClr val="A71F13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 rot="16200000">
            <a:off x="4044989" y="1098502"/>
            <a:ext cx="1285884" cy="7089899"/>
            <a:chOff x="4900248" y="576588"/>
            <a:chExt cx="1286195" cy="4790454"/>
          </a:xfrm>
        </p:grpSpPr>
        <p:sp>
          <p:nvSpPr>
            <p:cNvPr id="16" name="矩形 15"/>
            <p:cNvSpPr/>
            <p:nvPr/>
          </p:nvSpPr>
          <p:spPr>
            <a:xfrm>
              <a:off x="4900249" y="1011001"/>
              <a:ext cx="1271895" cy="1793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5400000">
              <a:off x="4181038" y="1958462"/>
              <a:ext cx="2724616" cy="1286195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5" name="TextBox 34"/>
            <p:cNvSpPr txBox="1"/>
            <p:nvPr/>
          </p:nvSpPr>
          <p:spPr bwMode="auto">
            <a:xfrm rot="5400000">
              <a:off x="5293708" y="198524"/>
              <a:ext cx="443207" cy="119933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dirty="0" smtClean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6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409" name="TextBox 40"/>
            <p:cNvSpPr txBox="1">
              <a:spLocks noChangeArrowheads="1"/>
            </p:cNvSpPr>
            <p:nvPr/>
          </p:nvSpPr>
          <p:spPr bwMode="auto">
            <a:xfrm rot="5400000">
              <a:off x="4839824" y="4234787"/>
              <a:ext cx="1315108" cy="9494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 </a:t>
              </a: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Discussion &amp; </a:t>
              </a:r>
              <a:endParaRPr lang="en-US" altLang="zh-CN" sz="2400" b="1" dirty="0" smtClean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Presentation</a:t>
              </a:r>
              <a:endParaRPr lang="zh-CN" altLang="en-US" sz="24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sp>
        <p:nvSpPr>
          <p:cNvPr id="16392" name="TextBox 30"/>
          <p:cNvSpPr txBox="1">
            <a:spLocks noChangeArrowheads="1"/>
          </p:cNvSpPr>
          <p:nvPr/>
        </p:nvSpPr>
        <p:spPr bwMode="auto">
          <a:xfrm>
            <a:off x="-32" y="-20"/>
            <a:ext cx="2116285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Overview</a:t>
            </a:r>
            <a:endParaRPr lang="zh-CN" altLang="en-US" sz="32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grpSp>
        <p:nvGrpSpPr>
          <p:cNvPr id="16393" name="组合 37"/>
          <p:cNvGrpSpPr/>
          <p:nvPr/>
        </p:nvGrpSpPr>
        <p:grpSpPr bwMode="auto">
          <a:xfrm>
            <a:off x="0" y="438136"/>
            <a:ext cx="9144000" cy="419100"/>
            <a:chOff x="0" y="133158"/>
            <a:chExt cx="9144000" cy="420086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400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4" name="直接连接符 43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F273719-64EF-4178-AB06-BEABDBFD1422}" type="slidenum">
              <a:rPr lang="zh-CN" altLang="en-US"/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 bwMode="auto">
          <a:xfrm>
            <a:off x="1043608" y="1273322"/>
            <a:ext cx="1577475" cy="4178727"/>
            <a:chOff x="1017260" y="1143576"/>
            <a:chExt cx="1577856" cy="4177416"/>
          </a:xfrm>
        </p:grpSpPr>
        <p:sp>
          <p:nvSpPr>
            <p:cNvPr id="6" name="矩形 5"/>
            <p:cNvSpPr/>
            <p:nvPr/>
          </p:nvSpPr>
          <p:spPr>
            <a:xfrm>
              <a:off x="1188358" y="3938302"/>
              <a:ext cx="1271894" cy="179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8463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87624" y="1143576"/>
              <a:ext cx="1273365" cy="2735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 bwMode="auto">
            <a:xfrm>
              <a:off x="1389731" y="2379438"/>
              <a:ext cx="869149" cy="17021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65" name="TextBox 8"/>
            <p:cNvSpPr txBox="1">
              <a:spLocks noChangeArrowheads="1"/>
            </p:cNvSpPr>
            <p:nvPr/>
          </p:nvSpPr>
          <p:spPr bwMode="auto">
            <a:xfrm>
              <a:off x="1017260" y="4225651"/>
              <a:ext cx="1577856" cy="109534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rgbClr val="A71F13"/>
                  </a:solidFill>
                  <a:latin typeface="+mj-lt"/>
                  <a:ea typeface="冬青黑体简体中文 W6"/>
                  <a:cs typeface="冬青黑体简体中文 W6"/>
                </a:rPr>
                <a:t>Traditional </a:t>
              </a:r>
              <a:endParaRPr lang="en-US" altLang="zh-CN" sz="2400" b="1" dirty="0" smtClean="0">
                <a:solidFill>
                  <a:srgbClr val="A71F13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rgbClr val="A71F13"/>
                  </a:solidFill>
                  <a:latin typeface="+mj-lt"/>
                  <a:ea typeface="冬青黑体简体中文 W6"/>
                  <a:cs typeface="冬青黑体简体中文 W6"/>
                </a:rPr>
                <a:t>Physical</a:t>
              </a:r>
              <a:endParaRPr lang="en-US" altLang="zh-CN" sz="2400" b="1" dirty="0" smtClean="0">
                <a:solidFill>
                  <a:srgbClr val="A71F13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rgbClr val="A71F13"/>
                  </a:solidFill>
                  <a:latin typeface="+mj-lt"/>
                  <a:ea typeface="冬青黑体简体中文 W6"/>
                  <a:cs typeface="冬青黑体简体中文 W6"/>
                </a:rPr>
                <a:t>Culture</a:t>
              </a:r>
              <a:endParaRPr lang="zh-CN" altLang="en-US" sz="2400" b="1" dirty="0">
                <a:solidFill>
                  <a:srgbClr val="A71F13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2483768" y="1273324"/>
            <a:ext cx="1519441" cy="4137071"/>
            <a:chOff x="2447322" y="1142384"/>
            <a:chExt cx="1519808" cy="4137172"/>
          </a:xfrm>
        </p:grpSpPr>
        <p:sp>
          <p:nvSpPr>
            <p:cNvPr id="11" name="矩形 10"/>
            <p:cNvSpPr/>
            <p:nvPr/>
          </p:nvSpPr>
          <p:spPr>
            <a:xfrm>
              <a:off x="2586319" y="3938051"/>
              <a:ext cx="1271894" cy="1793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658"/>
            <a:stretch>
              <a:fillRect/>
            </a:stretch>
          </p:blipFill>
          <p:spPr bwMode="auto">
            <a:xfrm>
              <a:off x="2585586" y="1142384"/>
              <a:ext cx="1273364" cy="2736369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 bwMode="auto">
            <a:xfrm>
              <a:off x="2787692" y="2379437"/>
              <a:ext cx="869149" cy="17021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61" name="TextBox 13"/>
            <p:cNvSpPr txBox="1">
              <a:spLocks noChangeArrowheads="1"/>
            </p:cNvSpPr>
            <p:nvPr/>
          </p:nvSpPr>
          <p:spPr bwMode="auto">
            <a:xfrm>
              <a:off x="2447322" y="4225652"/>
              <a:ext cx="1519808" cy="10539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300" b="1" dirty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Traditional </a:t>
              </a:r>
              <a:endParaRPr lang="en-US" altLang="zh-CN" sz="23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300" b="1" dirty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Physical</a:t>
              </a:r>
              <a:endParaRPr lang="en-US" altLang="zh-CN" sz="23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3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Activities</a:t>
              </a:r>
              <a:endParaRPr lang="en-US" altLang="zh-CN" sz="23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5375378" y="1273324"/>
            <a:ext cx="1356862" cy="4049435"/>
            <a:chOff x="5251843" y="1143765"/>
            <a:chExt cx="1357189" cy="4047951"/>
          </a:xfrm>
        </p:grpSpPr>
        <p:sp>
          <p:nvSpPr>
            <p:cNvPr id="16" name="矩形 15"/>
            <p:cNvSpPr/>
            <p:nvPr/>
          </p:nvSpPr>
          <p:spPr>
            <a:xfrm>
              <a:off x="5322624" y="3938341"/>
              <a:ext cx="1271894" cy="1793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7" name="Picture 7"/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645"/>
            <a:stretch>
              <a:fillRect/>
            </a:stretch>
          </p:blipFill>
          <p:spPr bwMode="auto">
            <a:xfrm>
              <a:off x="5321890" y="1143765"/>
              <a:ext cx="1273365" cy="27353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5523996" y="2379439"/>
              <a:ext cx="869149" cy="17021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57" name="TextBox 18"/>
            <p:cNvSpPr txBox="1">
              <a:spLocks noChangeArrowheads="1"/>
            </p:cNvSpPr>
            <p:nvPr/>
          </p:nvSpPr>
          <p:spPr bwMode="auto">
            <a:xfrm>
              <a:off x="5251843" y="4225652"/>
              <a:ext cx="1357189" cy="9660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120000"/>
                </a:lnSpc>
              </a:pPr>
              <a:r>
                <a:rPr lang="en-GB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Olympics</a:t>
              </a:r>
              <a:endParaRPr lang="en-GB" altLang="zh-CN" sz="2400" b="1" dirty="0" smtClean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120000"/>
                </a:lnSpc>
              </a:pPr>
              <a:r>
                <a:rPr lang="en-GB" altLang="zh-CN" sz="2400" b="1" dirty="0" smtClean="0">
                  <a:solidFill>
                    <a:srgbClr val="7F7F7F"/>
                  </a:solidFill>
                  <a:latin typeface="+mj-lt"/>
                  <a:ea typeface="冬青黑体简体中文 W6"/>
                  <a:cs typeface="冬青黑体简体中文 W6"/>
                </a:rPr>
                <a:t>&amp; China</a:t>
              </a:r>
              <a:endParaRPr lang="zh-CN" altLang="en-US" sz="2400" b="1" dirty="0">
                <a:solidFill>
                  <a:srgbClr val="7F7F7F"/>
                </a:solidFill>
                <a:latin typeface="+mj-lt"/>
                <a:ea typeface="冬青黑体简体中文 W6"/>
                <a:cs typeface="冬青黑体简体中文 W6"/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6762531" y="1273325"/>
            <a:ext cx="1697901" cy="4136894"/>
            <a:chOff x="6553195" y="1143767"/>
            <a:chExt cx="1698312" cy="4135376"/>
          </a:xfrm>
        </p:grpSpPr>
        <p:sp>
          <p:nvSpPr>
            <p:cNvPr id="21" name="矩形 20"/>
            <p:cNvSpPr/>
            <p:nvPr/>
          </p:nvSpPr>
          <p:spPr>
            <a:xfrm>
              <a:off x="6690777" y="3938341"/>
              <a:ext cx="1271895" cy="1793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90042" y="1143767"/>
              <a:ext cx="1273364" cy="2735299"/>
            </a:xfrm>
            <a:prstGeom prst="rect">
              <a:avLst/>
            </a:prstGeom>
            <a:noFill/>
          </p:spPr>
        </p:pic>
        <p:sp>
          <p:nvSpPr>
            <p:cNvPr id="23" name="TextBox 22"/>
            <p:cNvSpPr txBox="1"/>
            <p:nvPr/>
          </p:nvSpPr>
          <p:spPr bwMode="auto">
            <a:xfrm>
              <a:off x="6892149" y="2379439"/>
              <a:ext cx="869149" cy="17021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53" name="TextBox 23"/>
            <p:cNvSpPr txBox="1">
              <a:spLocks noChangeArrowheads="1"/>
            </p:cNvSpPr>
            <p:nvPr/>
          </p:nvSpPr>
          <p:spPr bwMode="auto">
            <a:xfrm>
              <a:off x="6553195" y="4225652"/>
              <a:ext cx="1698312" cy="10534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300" b="1" dirty="0" smtClean="0">
                  <a:solidFill>
                    <a:srgbClr val="7F7F7F"/>
                  </a:solidFill>
                  <a:latin typeface="+mn-lt"/>
                  <a:ea typeface="冬青黑体简体中文 W6"/>
                  <a:cs typeface="冬青黑体简体中文 W6"/>
                </a:rPr>
                <a:t>Outstanding</a:t>
              </a:r>
              <a:endParaRPr lang="en-US" altLang="zh-CN" sz="2300" b="1" dirty="0" smtClean="0">
                <a:solidFill>
                  <a:srgbClr val="7F7F7F"/>
                </a:solidFill>
                <a:latin typeface="+mn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300" b="1" dirty="0" smtClean="0">
                  <a:solidFill>
                    <a:srgbClr val="7F7F7F"/>
                  </a:solidFill>
                  <a:latin typeface="+mn-lt"/>
                  <a:ea typeface="冬青黑体简体中文 W6"/>
                  <a:cs typeface="冬青黑体简体中文 W6"/>
                </a:rPr>
                <a:t>Sports and </a:t>
              </a:r>
              <a:endParaRPr lang="en-US" altLang="zh-CN" sz="2300" b="1" dirty="0" smtClean="0">
                <a:solidFill>
                  <a:srgbClr val="7F7F7F"/>
                </a:solidFill>
                <a:latin typeface="+mn-lt"/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300" b="1" dirty="0" smtClean="0">
                  <a:solidFill>
                    <a:srgbClr val="7F7F7F"/>
                  </a:solidFill>
                  <a:latin typeface="+mn-lt"/>
                  <a:ea typeface="冬青黑体简体中文 W6"/>
                  <a:cs typeface="冬青黑体简体中文 W6"/>
                </a:rPr>
                <a:t>athletes</a:t>
              </a:r>
              <a:endParaRPr lang="zh-CN" altLang="en-US" sz="2300" b="1" dirty="0">
                <a:solidFill>
                  <a:srgbClr val="7F7F7F"/>
                </a:solidFill>
                <a:latin typeface="+mn-lt"/>
                <a:ea typeface="冬青黑体简体中文 W6"/>
                <a:cs typeface="冬青黑体简体中文 W6"/>
              </a:endParaRPr>
            </a:p>
          </p:txBody>
        </p:sp>
      </p:grpSp>
      <p:sp>
        <p:nvSpPr>
          <p:cNvPr id="18440" name="TextBox 24"/>
          <p:cNvSpPr txBox="1">
            <a:spLocks noChangeArrowheads="1"/>
          </p:cNvSpPr>
          <p:nvPr/>
        </p:nvSpPr>
        <p:spPr bwMode="auto">
          <a:xfrm>
            <a:off x="293920" y="341470"/>
            <a:ext cx="2990322" cy="6668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2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Sports in China</a:t>
            </a:r>
            <a:endParaRPr lang="en-US" altLang="zh-CN" sz="3200" dirty="0" smtClean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grpSp>
        <p:nvGrpSpPr>
          <p:cNvPr id="18441" name="组合 25"/>
          <p:cNvGrpSpPr/>
          <p:nvPr/>
        </p:nvGrpSpPr>
        <p:grpSpPr bwMode="auto">
          <a:xfrm>
            <a:off x="0" y="142856"/>
            <a:ext cx="9144000" cy="419100"/>
            <a:chOff x="0" y="133158"/>
            <a:chExt cx="9144000" cy="420086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4859338" y="343201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48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9" name="直接连接符 28"/>
            <p:cNvCxnSpPr/>
            <p:nvPr/>
          </p:nvCxnSpPr>
          <p:spPr>
            <a:xfrm>
              <a:off x="0" y="343201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 bwMode="auto">
          <a:xfrm>
            <a:off x="3995936" y="1273324"/>
            <a:ext cx="1290750" cy="4178622"/>
            <a:chOff x="3936217" y="1143578"/>
            <a:chExt cx="1291061" cy="4177311"/>
          </a:xfrm>
        </p:grpSpPr>
        <p:sp>
          <p:nvSpPr>
            <p:cNvPr id="31" name="矩形 30"/>
            <p:cNvSpPr/>
            <p:nvPr/>
          </p:nvSpPr>
          <p:spPr>
            <a:xfrm>
              <a:off x="3953796" y="3938302"/>
              <a:ext cx="1273482" cy="1793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46708" y="1143578"/>
              <a:ext cx="1280394" cy="2735446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 bwMode="auto">
            <a:xfrm>
              <a:off x="4155845" y="2379439"/>
              <a:ext cx="869149" cy="17021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defTabSz="87820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>
                  <a:ln>
                    <a:solidFill>
                      <a:srgbClr val="1F497D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9600" dirty="0">
                <a:ln>
                  <a:solidFill>
                    <a:srgbClr val="1F497D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46" name="TextBox 33"/>
            <p:cNvSpPr txBox="1">
              <a:spLocks noChangeArrowheads="1"/>
            </p:cNvSpPr>
            <p:nvPr/>
          </p:nvSpPr>
          <p:spPr bwMode="auto">
            <a:xfrm>
              <a:off x="3936217" y="4225548"/>
              <a:ext cx="1277972" cy="109534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ea typeface="冬青黑体简体中文 W6"/>
                  <a:cs typeface="冬青黑体简体中文 W6"/>
                </a:rPr>
                <a:t>National </a:t>
              </a:r>
              <a:endParaRPr lang="en-US" altLang="zh-CN" sz="2400" b="1" dirty="0">
                <a:solidFill>
                  <a:srgbClr val="7F7F7F"/>
                </a:solidFill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>
                  <a:solidFill>
                    <a:srgbClr val="7F7F7F"/>
                  </a:solidFill>
                  <a:ea typeface="冬青黑体简体中文 W6"/>
                  <a:cs typeface="冬青黑体简体中文 W6"/>
                </a:rPr>
                <a:t>Physical</a:t>
              </a:r>
              <a:endParaRPr lang="en-US" altLang="zh-CN" sz="2400" b="1" dirty="0">
                <a:solidFill>
                  <a:srgbClr val="7F7F7F"/>
                </a:solidFill>
                <a:ea typeface="冬青黑体简体中文 W6"/>
                <a:cs typeface="冬青黑体简体中文 W6"/>
              </a:endParaRPr>
            </a:p>
            <a:p>
              <a:pPr algn="ctr" defTabSz="878205" eaLnBrk="1" hangingPunct="1">
                <a:lnSpc>
                  <a:spcPct val="90000"/>
                </a:lnSpc>
              </a:pPr>
              <a:r>
                <a:rPr lang="en-US" altLang="zh-CN" sz="2400" b="1" dirty="0" smtClean="0">
                  <a:solidFill>
                    <a:srgbClr val="7F7F7F"/>
                  </a:solidFill>
                  <a:ea typeface="冬青黑体简体中文 W6"/>
                  <a:cs typeface="冬青黑体简体中文 W6"/>
                </a:rPr>
                <a:t>Fitness</a:t>
              </a:r>
              <a:endParaRPr lang="en-US" altLang="zh-CN" sz="2400" b="1" dirty="0">
                <a:solidFill>
                  <a:srgbClr val="7F7F7F"/>
                </a:solidFill>
                <a:ea typeface="冬青黑体简体中文 W6"/>
                <a:cs typeface="冬青黑体简体中文 W6"/>
              </a:endParaRPr>
            </a:p>
          </p:txBody>
        </p:sp>
      </p:grp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42910" y="1729070"/>
            <a:ext cx="5857916" cy="3771636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b="0" dirty="0" smtClean="0">
                <a:latin typeface="+mn-lt"/>
              </a:rPr>
              <a:t>an </a:t>
            </a:r>
            <a:r>
              <a:rPr lang="en-US" altLang="zh-CN" sz="2400" b="0" dirty="0">
                <a:latin typeface="+mn-lt"/>
              </a:rPr>
              <a:t>important part of popular </a:t>
            </a:r>
            <a:r>
              <a:rPr lang="en-US" altLang="zh-CN" sz="2400" b="0" dirty="0" smtClean="0">
                <a:latin typeface="+mn-lt"/>
              </a:rPr>
              <a:t>culture</a:t>
            </a:r>
            <a:endParaRPr lang="en-US" altLang="zh-CN" sz="2400" b="0" dirty="0" smtClean="0">
              <a:latin typeface="+mn-lt"/>
            </a:endParaRPr>
          </a:p>
          <a:p>
            <a:r>
              <a:rPr lang="en-US" altLang="zh-CN" sz="2400" b="0" dirty="0" smtClean="0">
                <a:latin typeface="+mn-lt"/>
              </a:rPr>
              <a:t>began </a:t>
            </a:r>
            <a:r>
              <a:rPr lang="en-US" altLang="zh-CN" sz="2400" b="0" dirty="0">
                <a:latin typeface="+mn-lt"/>
              </a:rPr>
              <a:t>to take real shape </a:t>
            </a:r>
            <a:r>
              <a:rPr lang="en-US" altLang="zh-CN" sz="2400" b="0" dirty="0" smtClean="0">
                <a:latin typeface="+mn-lt"/>
              </a:rPr>
              <a:t>in China during</a:t>
            </a:r>
            <a:endParaRPr lang="en-US" altLang="zh-CN" sz="2400" b="0" dirty="0" smtClean="0">
              <a:latin typeface="+mn-lt"/>
            </a:endParaRPr>
          </a:p>
          <a:p>
            <a:pPr>
              <a:buNone/>
            </a:pPr>
            <a:r>
              <a:rPr lang="en-US" altLang="zh-CN" sz="2400" dirty="0" smtClean="0"/>
              <a:t>    </a:t>
            </a:r>
            <a:r>
              <a:rPr lang="en-US" altLang="zh-CN" sz="2400" b="0" dirty="0" smtClean="0">
                <a:latin typeface="+mn-lt"/>
              </a:rPr>
              <a:t> </a:t>
            </a:r>
            <a:r>
              <a:rPr lang="en-US" altLang="zh-CN" sz="2400" b="0" dirty="0">
                <a:latin typeface="+mn-lt"/>
              </a:rPr>
              <a:t>the </a:t>
            </a:r>
            <a:r>
              <a:rPr lang="en-US" altLang="zh-CN" sz="2400" b="0" dirty="0">
                <a:solidFill>
                  <a:srgbClr val="FF0000"/>
                </a:solidFill>
                <a:latin typeface="+mn-lt"/>
              </a:rPr>
              <a:t>Qin, Han and Three Kingdoms periods</a:t>
            </a:r>
            <a:r>
              <a:rPr lang="en-US" altLang="zh-CN" sz="2400" b="0" dirty="0">
                <a:latin typeface="+mn-lt"/>
              </a:rPr>
              <a:t>. </a:t>
            </a:r>
            <a:endParaRPr lang="en-US" altLang="zh-CN" sz="2400" b="0" dirty="0" smtClean="0">
              <a:latin typeface="+mn-lt"/>
            </a:endParaRPr>
          </a:p>
          <a:p>
            <a:r>
              <a:rPr lang="en-US" altLang="zh-CN" sz="2400" b="0" dirty="0" smtClean="0">
                <a:latin typeface="+mn-lt"/>
              </a:rPr>
              <a:t>Sporting </a:t>
            </a:r>
            <a:r>
              <a:rPr lang="en-US" altLang="zh-CN" sz="2400" b="0" dirty="0">
                <a:latin typeface="+mn-lt"/>
              </a:rPr>
              <a:t>images have been recorded over the Dynasties </a:t>
            </a:r>
            <a:r>
              <a:rPr lang="en-US" altLang="zh-CN" sz="2400" b="0" dirty="0" smtClean="0">
                <a:latin typeface="+mn-lt"/>
              </a:rPr>
              <a:t>in </a:t>
            </a:r>
            <a:r>
              <a:rPr lang="en-US" altLang="zh-CN" sz="2400" b="0" dirty="0">
                <a:latin typeface="+mn-lt"/>
              </a:rPr>
              <a:t>sepulchral </a:t>
            </a:r>
            <a:r>
              <a:rPr lang="en-US" altLang="zh-CN" sz="2400" b="0" dirty="0" smtClean="0">
                <a:latin typeface="+mn-lt"/>
              </a:rPr>
              <a:t>mural paintings(</a:t>
            </a:r>
            <a:r>
              <a:rPr lang="zh-CN" altLang="en-US" sz="2400" b="0" dirty="0" smtClean="0">
                <a:latin typeface="+mn-lt"/>
              </a:rPr>
              <a:t>壁画</a:t>
            </a:r>
            <a:r>
              <a:rPr lang="en-US" altLang="zh-CN" sz="2400" b="0" dirty="0" smtClean="0">
                <a:latin typeface="+mn-lt"/>
              </a:rPr>
              <a:t>), </a:t>
            </a:r>
            <a:r>
              <a:rPr lang="en-US" altLang="zh-CN" sz="2400" b="0" dirty="0">
                <a:latin typeface="+mn-lt"/>
              </a:rPr>
              <a:t>stone </a:t>
            </a:r>
            <a:r>
              <a:rPr lang="en-US" altLang="zh-CN" sz="2400" b="0" dirty="0" smtClean="0">
                <a:latin typeface="+mn-lt"/>
              </a:rPr>
              <a:t>paintings, brick paintings, poems, etc. </a:t>
            </a:r>
            <a:endParaRPr lang="en-US" altLang="zh-CN" sz="2400" b="0" dirty="0">
              <a:latin typeface="+mn-lt"/>
            </a:endParaRPr>
          </a:p>
        </p:txBody>
      </p:sp>
      <p:grpSp>
        <p:nvGrpSpPr>
          <p:cNvPr id="8" name="组合 4"/>
          <p:cNvGrpSpPr/>
          <p:nvPr/>
        </p:nvGrpSpPr>
        <p:grpSpPr bwMode="auto">
          <a:xfrm>
            <a:off x="0" y="564604"/>
            <a:ext cx="9144000" cy="420688"/>
            <a:chOff x="0" y="133158"/>
            <a:chExt cx="9144000" cy="420086"/>
          </a:xfrm>
        </p:grpSpPr>
        <p:cxnSp>
          <p:nvCxnSpPr>
            <p:cNvPr id="9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-42782" y="49188"/>
            <a:ext cx="5400600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Traditional </a:t>
            </a: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Physical Culture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928926" y="1142988"/>
            <a:ext cx="3184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Sports in Ancient Times</a:t>
            </a:r>
            <a:endParaRPr lang="en-US" altLang="zh-CN" sz="2400" b="1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6324" name="Picture 4" descr="C:\Users\zhangmengxuan\Desktop\QQ截图2015110914464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8275" y="2071682"/>
            <a:ext cx="2965725" cy="2428892"/>
          </a:xfrm>
          <a:prstGeom prst="flowChartPreparation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06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206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206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1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3629076" y="1071550"/>
            <a:ext cx="3300378" cy="571504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equestrian polo 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击鞠 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07875" name="Rectangle 3"/>
          <p:cNvSpPr>
            <a:spLocks noGrp="1" noChangeArrowheads="1"/>
          </p:cNvSpPr>
          <p:nvPr>
            <p:ph sz="half" idx="4294967295"/>
          </p:nvPr>
        </p:nvSpPr>
        <p:spPr>
          <a:xfrm>
            <a:off x="3071802" y="1571616"/>
            <a:ext cx="5429288" cy="1714512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b="0" dirty="0" smtClean="0">
                <a:latin typeface="+mn-lt"/>
              </a:rPr>
              <a:t>popular </a:t>
            </a:r>
            <a:r>
              <a:rPr lang="en-US" altLang="zh-CN" sz="2400" b="0" dirty="0">
                <a:latin typeface="+mn-lt"/>
              </a:rPr>
              <a:t>in the </a:t>
            </a:r>
            <a:r>
              <a:rPr lang="en-US" altLang="zh-CN" sz="2400" b="0" dirty="0" smtClean="0">
                <a:latin typeface="+mn-lt"/>
              </a:rPr>
              <a:t>palace, the </a:t>
            </a:r>
            <a:r>
              <a:rPr lang="en-US" altLang="zh-CN" sz="2400" b="0" dirty="0">
                <a:latin typeface="+mn-lt"/>
              </a:rPr>
              <a:t>army and among the men of </a:t>
            </a:r>
            <a:r>
              <a:rPr lang="en-US" altLang="zh-CN" sz="2400" b="0" dirty="0" smtClean="0">
                <a:latin typeface="+mn-lt"/>
              </a:rPr>
              <a:t>litters</a:t>
            </a:r>
            <a:r>
              <a:rPr lang="en-US" altLang="zh-CN" sz="2200" b="0" dirty="0" smtClean="0">
                <a:latin typeface="+mn-ea"/>
              </a:rPr>
              <a:t>(</a:t>
            </a:r>
            <a:r>
              <a:rPr lang="zh-CN" altLang="en-US" sz="2200" b="0" dirty="0" smtClean="0">
                <a:latin typeface="+mn-ea"/>
              </a:rPr>
              <a:t>文人墨客</a:t>
            </a:r>
            <a:r>
              <a:rPr lang="en-US" altLang="zh-CN" sz="2200" b="0" dirty="0" smtClean="0">
                <a:latin typeface="+mn-ea"/>
              </a:rPr>
              <a:t>)</a:t>
            </a:r>
            <a:r>
              <a:rPr lang="en-US" altLang="zh-CN" sz="2400" b="0" dirty="0" smtClean="0">
                <a:latin typeface="+mn-lt"/>
              </a:rPr>
              <a:t> d</a:t>
            </a:r>
            <a:r>
              <a:rPr lang="en-US" altLang="zh-CN" sz="2400" dirty="0" smtClean="0"/>
              <a:t>uring the Tang dynasty. </a:t>
            </a:r>
            <a:endParaRPr lang="en-US" altLang="zh-CN" sz="2400" b="0" dirty="0">
              <a:latin typeface="+mn-lt"/>
            </a:endParaRPr>
          </a:p>
        </p:txBody>
      </p:sp>
      <p:grpSp>
        <p:nvGrpSpPr>
          <p:cNvPr id="9" name="组合 4"/>
          <p:cNvGrpSpPr/>
          <p:nvPr/>
        </p:nvGrpSpPr>
        <p:grpSpPr bwMode="auto">
          <a:xfrm>
            <a:off x="0" y="564604"/>
            <a:ext cx="9144000" cy="420688"/>
            <a:chOff x="0" y="133158"/>
            <a:chExt cx="9144000" cy="420086"/>
          </a:xfrm>
        </p:grpSpPr>
        <p:cxnSp>
          <p:nvCxnSpPr>
            <p:cNvPr id="10" name="直接连接符 5"/>
            <p:cNvCxnSpPr/>
            <p:nvPr/>
          </p:nvCxnSpPr>
          <p:spPr>
            <a:xfrm>
              <a:off x="4859338" y="343994"/>
              <a:ext cx="4284662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5" descr="G:\360data\重要数据\桌面\东京国际朝日学院\素材\kiri-kiku0156498982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361957" y="133158"/>
              <a:ext cx="420086" cy="420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直接连接符 7"/>
            <p:cNvCxnSpPr/>
            <p:nvPr/>
          </p:nvCxnSpPr>
          <p:spPr>
            <a:xfrm>
              <a:off x="0" y="343994"/>
              <a:ext cx="4284663" cy="0"/>
            </a:xfrm>
            <a:prstGeom prst="line">
              <a:avLst/>
            </a:prstGeom>
            <a:ln>
              <a:solidFill>
                <a:srgbClr val="A71F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-114220" y="49188"/>
            <a:ext cx="5400600" cy="6309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defTabSz="878205" eaLnBrk="1" hangingPunct="1">
              <a:lnSpc>
                <a:spcPct val="120000"/>
              </a:lnSpc>
            </a:pPr>
            <a:r>
              <a:rPr lang="en-US" altLang="zh-CN" sz="3000" dirty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Traditional </a:t>
            </a:r>
            <a:r>
              <a:rPr lang="en-US" altLang="zh-CN" sz="3000" dirty="0" smtClean="0">
                <a:solidFill>
                  <a:srgbClr val="772C03"/>
                </a:solidFill>
                <a:latin typeface="Aharoni" panose="02010803020104030203" pitchFamily="2" charset="-79"/>
                <a:ea typeface="经典繁毛楷" pitchFamily="49" charset="-122"/>
                <a:cs typeface="Aharoni" panose="02010803020104030203" pitchFamily="2" charset="-79"/>
              </a:rPr>
              <a:t>Physical Culture</a:t>
            </a:r>
            <a:endParaRPr lang="en-US" altLang="zh-CN" sz="3000" dirty="0">
              <a:solidFill>
                <a:srgbClr val="772C03"/>
              </a:solidFill>
              <a:latin typeface="Aharoni" panose="02010803020104030203" pitchFamily="2" charset="-79"/>
              <a:ea typeface="经典繁毛楷" pitchFamily="49" charset="-122"/>
              <a:cs typeface="Aharoni" panose="02010803020104030203" pitchFamily="2" charset="-79"/>
            </a:endParaRPr>
          </a:p>
        </p:txBody>
      </p:sp>
      <p:sp>
        <p:nvSpPr>
          <p:cNvPr id="55300" name="AutoShape 4" descr="http://bbscache1.artron.net/forum/201403/29/22540231g1t38k3srt6r4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5302" name="Picture 6" descr="http://bbscache1.artron.net/forum/201403/29/22540231g1t38k3srt6r42.jpg"/>
          <p:cNvPicPr>
            <a:picLocks noChangeAspect="1" noChangeArrowheads="1"/>
          </p:cNvPicPr>
          <p:nvPr/>
        </p:nvPicPr>
        <p:blipFill>
          <a:blip r:embed="rId2"/>
          <a:srcRect l="22303" r="22567"/>
          <a:stretch>
            <a:fillRect/>
          </a:stretch>
        </p:blipFill>
        <p:spPr bwMode="auto">
          <a:xfrm>
            <a:off x="500034" y="1357302"/>
            <a:ext cx="2857520" cy="20448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500166" y="3888194"/>
            <a:ext cx="4643470" cy="1826806"/>
          </a:xfrm>
          <a:prstGeom prst="rect">
            <a:avLst/>
          </a:prstGeom>
        </p:spPr>
        <p:txBody>
          <a:bodyPr/>
          <a:lstStyle/>
          <a:p>
            <a:pPr marL="363855" marR="0" lvl="0" indent="-363855" algn="l" defTabSz="97155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 popular in the Song Dynasty that everyone from the emperor to ordinary people participated in it.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92" y="2735476"/>
            <a:ext cx="1873732" cy="2530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Rectangle 2"/>
          <p:cNvSpPr txBox="1">
            <a:spLocks noRot="1" noChangeArrowheads="1"/>
          </p:cNvSpPr>
          <p:nvPr/>
        </p:nvSpPr>
        <p:spPr>
          <a:xfrm>
            <a:off x="2214546" y="3357566"/>
            <a:ext cx="3300378" cy="571504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715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b="1" i="1" dirty="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j-ea"/>
                <a:cs typeface="+mj-cs"/>
              </a:rPr>
              <a:t>c</a:t>
            </a:r>
            <a:r>
              <a:rPr kumimoji="0" lang="en-US" altLang="zh-CN" sz="24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uju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j-ea"/>
                <a:cs typeface="+mj-cs"/>
              </a:rPr>
              <a:t>蹴鞠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15363" name="Picture 2" descr="C:\Documents and Settings\Administrator\桌面\东京国际朝日学院\1454553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2700" y="4075430"/>
            <a:ext cx="1647190" cy="163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7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7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4" grpId="0"/>
      <p:bldP spid="207875" grpId="0" build="p"/>
      <p:bldP spid="14" grpId="0"/>
      <p:bldP spid="16" grpId="0"/>
    </p:bldLst>
  </p:timing>
</p:sld>
</file>

<file path=ppt/tags/tag1.xml><?xml version="1.0" encoding="utf-8"?>
<p:tagLst xmlns:p="http://schemas.openxmlformats.org/presentationml/2006/main">
  <p:tag name="commondata" val="eyJoZGlkIjoiODYzMzIwMjIyMjY3MjNjYzhkYWNkOGVjOWYxZjBjYTU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</a:ln>
      </a:spPr>
      <a:bodyPr>
        <a:spAutoFit/>
      </a:bodyPr>
      <a:lstStyle>
        <a:defPPr defTabSz="878205">
          <a:lnSpc>
            <a:spcPct val="120000"/>
          </a:lnSpc>
          <a:defRPr sz="1600" dirty="0">
            <a:solidFill>
              <a:srgbClr val="772C03"/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11182</Words>
  <Application>WPS 演示</Application>
  <PresentationFormat>全屏显示(16:10)</PresentationFormat>
  <Paragraphs>543</Paragraphs>
  <Slides>43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8" baseType="lpstr">
      <vt:lpstr>Arial</vt:lpstr>
      <vt:lpstr>宋体</vt:lpstr>
      <vt:lpstr>Wingdings</vt:lpstr>
      <vt:lpstr>Calibri</vt:lpstr>
      <vt:lpstr>微软雅黑</vt:lpstr>
      <vt:lpstr>华文细黑</vt:lpstr>
      <vt:lpstr>Times New Roman</vt:lpstr>
      <vt:lpstr>冬青黑体简体中文 W6</vt:lpstr>
      <vt:lpstr>黑体</vt:lpstr>
      <vt:lpstr>Calibri</vt:lpstr>
      <vt:lpstr>经典繁毛楷</vt:lpstr>
      <vt:lpstr>楷体</vt:lpstr>
      <vt:lpstr>Aharoni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equestrian polo 击鞠 </vt:lpstr>
      <vt:lpstr>Chuiwan 捶丸</vt:lpstr>
      <vt:lpstr>Ethnic Minority Sports </vt:lpstr>
      <vt:lpstr>PowerPoint 演示文稿</vt:lpstr>
      <vt:lpstr>PowerPoint 演示文稿</vt:lpstr>
      <vt:lpstr>Martial Arts</vt:lpstr>
      <vt:lpstr>PowerPoint 演示文稿</vt:lpstr>
      <vt:lpstr>Boxing</vt:lpstr>
      <vt:lpstr>PowerPoint 演示文稿</vt:lpstr>
      <vt:lpstr>PowerPoint 演示文稿</vt:lpstr>
      <vt:lpstr>PowerPoint 演示文稿</vt:lpstr>
      <vt:lpstr>PowerPoint 演示文稿</vt:lpstr>
      <vt:lpstr>Superstars of Modern Martial Arts</vt:lpstr>
      <vt:lpstr>PowerPoint 演示文稿</vt:lpstr>
      <vt:lpstr>PowerPoint 演示文稿</vt:lpstr>
      <vt:lpstr>Kite Flying</vt:lpstr>
      <vt:lpstr>Yangge</vt:lpstr>
      <vt:lpstr>Rope Skipping (跳绳)</vt:lpstr>
      <vt:lpstr>PowerPoint 演示文稿</vt:lpstr>
      <vt:lpstr>About the Olympics</vt:lpstr>
      <vt:lpstr>The Olympics and China</vt:lpstr>
      <vt:lpstr>Chinese Outstanding Competitive Sports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XTU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Peng Jinfeng</dc:creator>
  <cp:lastModifiedBy>张秋爽</cp:lastModifiedBy>
  <cp:revision>758</cp:revision>
  <dcterms:created xsi:type="dcterms:W3CDTF">2011-08-05T13:10:00Z</dcterms:created>
  <dcterms:modified xsi:type="dcterms:W3CDTF">2024-05-29T04:55:39Z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E14D3383CF9E46ADBDBEB97143EB007C_12</vt:lpwstr>
  </property>
  <property fmtid="{D5CDD505-2E9C-101B-9397-08002B2CF9AE}" pid="3" name="KSOProductBuildVer">
    <vt:lpwstr>2052-12.1.0.16929</vt:lpwstr>
  </property>
</Properties>
</file>